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8" r:id="rId7"/>
    <p:sldId id="263" r:id="rId8"/>
    <p:sldId id="267" r:id="rId9"/>
    <p:sldId id="269" r:id="rId10"/>
    <p:sldId id="270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40"/>
  </p:normalViewPr>
  <p:slideViewPr>
    <p:cSldViewPr snapToGrid="0" snapToObjects="1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A6FFDC-9F97-2749-B46C-26AA3AAD4D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SELS UNIFICADO 2.0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C447C7-CCDC-1E4B-AD32-E98AAB997C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Colportagem USEB</a:t>
            </a:r>
          </a:p>
        </p:txBody>
      </p:sp>
    </p:spTree>
    <p:extLst>
      <p:ext uri="{BB962C8B-B14F-4D97-AF65-F5344CB8AC3E}">
        <p14:creationId xmlns:p14="http://schemas.microsoft.com/office/powerpoint/2010/main" val="2017828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54B03F-EC79-E94C-AADF-D4DD44FB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Uniformidade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29493A-9F6B-7442-A145-726DA89F3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Sels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Unificado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Useb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6F2A60-D7A4-1B4E-9364-FB11B24D7B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pt-BR" dirty="0"/>
              <a:t>Procedimentos;</a:t>
            </a:r>
          </a:p>
          <a:p>
            <a:pPr marL="342900" indent="-342900">
              <a:buAutoNum type="arabicPeriod"/>
            </a:pPr>
            <a:r>
              <a:rPr lang="pt-BR" dirty="0"/>
              <a:t>Estratégias;</a:t>
            </a:r>
          </a:p>
          <a:p>
            <a:pPr marL="342900" indent="-342900">
              <a:buAutoNum type="arabicPeriod"/>
            </a:pPr>
            <a:r>
              <a:rPr lang="pt-BR" dirty="0"/>
              <a:t>Cobrança;</a:t>
            </a:r>
          </a:p>
          <a:p>
            <a:pPr marL="342900" indent="-342900">
              <a:buAutoNum type="arabicPeriod"/>
            </a:pPr>
            <a:r>
              <a:rPr lang="pt-BR" dirty="0"/>
              <a:t>Recebimento;</a:t>
            </a:r>
          </a:p>
          <a:p>
            <a:pPr marL="342900" indent="-342900">
              <a:buAutoNum type="arabicPeriod"/>
            </a:pPr>
            <a:r>
              <a:rPr lang="pt-BR" dirty="0"/>
              <a:t>Frete;</a:t>
            </a:r>
          </a:p>
          <a:p>
            <a:pPr marL="342900" indent="-342900">
              <a:buAutoNum type="arabicPeriod"/>
            </a:pPr>
            <a:r>
              <a:rPr lang="pt-BR" dirty="0"/>
              <a:t>Venda;</a:t>
            </a:r>
          </a:p>
          <a:p>
            <a:pPr marL="342900" indent="-342900">
              <a:buAutoNum type="arabicPeriod"/>
            </a:pPr>
            <a:r>
              <a:rPr lang="pt-BR" dirty="0"/>
              <a:t>Benefícios;</a:t>
            </a:r>
          </a:p>
          <a:p>
            <a:pPr marL="342900" indent="-342900">
              <a:buAutoNum type="arabicPeriod"/>
            </a:pPr>
            <a:r>
              <a:rPr lang="pt-BR" dirty="0"/>
              <a:t>Contábil;</a:t>
            </a:r>
          </a:p>
          <a:p>
            <a:pPr marL="342900" indent="-342900">
              <a:buAutoNum type="arabicPeriod"/>
            </a:pPr>
            <a:r>
              <a:rPr lang="pt-BR" dirty="0"/>
              <a:t>Campanhas;</a:t>
            </a:r>
          </a:p>
          <a:p>
            <a:pPr marL="342900" indent="-342900">
              <a:buAutoNum type="arabicPeriod"/>
            </a:pPr>
            <a:r>
              <a:rPr lang="pt-BR" dirty="0"/>
              <a:t>FPC.</a:t>
            </a:r>
          </a:p>
        </p:txBody>
      </p:sp>
    </p:spTree>
    <p:extLst>
      <p:ext uri="{BB962C8B-B14F-4D97-AF65-F5344CB8AC3E}">
        <p14:creationId xmlns:p14="http://schemas.microsoft.com/office/powerpoint/2010/main" val="325112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54B03F-EC79-E94C-AADF-D4DD44FB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Equilíbrio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29493A-9F6B-7442-A145-726DA89F3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Sels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Unificado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Useb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6F2A60-D7A4-1B4E-9364-FB11B24D7B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pt-BR" dirty="0"/>
              <a:t>Financeiro;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pt-BR" dirty="0"/>
              <a:t>Descontos;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pt-BR" dirty="0"/>
              <a:t>Custos administrativos;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pt-BR" dirty="0"/>
              <a:t>Custos pessoal escritório;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5. </a:t>
            </a:r>
            <a:r>
              <a:rPr lang="pt-BR" dirty="0"/>
              <a:t>Custos assistentes;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6. </a:t>
            </a:r>
            <a:r>
              <a:rPr lang="pt-BR" dirty="0"/>
              <a:t>Cheque colportores;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7. </a:t>
            </a:r>
            <a:r>
              <a:rPr lang="pt-BR" dirty="0"/>
              <a:t>Juros antecipação;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8. </a:t>
            </a:r>
            <a:r>
              <a:rPr lang="pt-BR" dirty="0"/>
              <a:t>Conta Corrente Campos;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9. </a:t>
            </a:r>
            <a:r>
              <a:rPr lang="pt-BR" dirty="0"/>
              <a:t>Capitalização Colportores;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10. </a:t>
            </a:r>
            <a:r>
              <a:rPr lang="pt-BR" dirty="0"/>
              <a:t>Custos estoques;</a:t>
            </a:r>
          </a:p>
        </p:txBody>
      </p:sp>
    </p:spTree>
    <p:extLst>
      <p:ext uri="{BB962C8B-B14F-4D97-AF65-F5344CB8AC3E}">
        <p14:creationId xmlns:p14="http://schemas.microsoft.com/office/powerpoint/2010/main" val="3463600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9726F-D1D8-1944-B65D-53A2B013B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/>
              <a:t>Crescimento</a:t>
            </a:r>
            <a:endParaRPr lang="pt-BR" sz="3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629CE7-C435-8440-AB84-02759F83D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Sels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Unificado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Useb</a:t>
            </a:r>
            <a:endParaRPr lang="en-US" dirty="0">
              <a:solidFill>
                <a:srgbClr val="FFFFFF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3E95EA4-1D96-BC4E-9902-24580F9EF3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pt-BR" dirty="0"/>
              <a:t>Confiança;</a:t>
            </a:r>
          </a:p>
          <a:p>
            <a:pPr marL="342900" indent="-342900">
              <a:buAutoNum type="arabicPeriod"/>
            </a:pPr>
            <a:r>
              <a:rPr lang="pt-BR" dirty="0"/>
              <a:t>Liderança;</a:t>
            </a:r>
          </a:p>
          <a:p>
            <a:pPr marL="342900" indent="-342900">
              <a:buAutoNum type="arabicPeriod"/>
            </a:pPr>
            <a:r>
              <a:rPr lang="pt-BR" dirty="0"/>
              <a:t>Estrutura;</a:t>
            </a:r>
          </a:p>
          <a:p>
            <a:pPr marL="342900" indent="-342900">
              <a:buAutoNum type="arabicPeriod"/>
            </a:pPr>
            <a:r>
              <a:rPr lang="pt-BR" dirty="0"/>
              <a:t>Vendas;</a:t>
            </a:r>
          </a:p>
          <a:p>
            <a:pPr marL="342900" indent="-342900">
              <a:buAutoNum type="arabicPeriod"/>
            </a:pPr>
            <a:r>
              <a:rPr lang="pt-BR" dirty="0"/>
              <a:t>Colportores;</a:t>
            </a:r>
          </a:p>
          <a:p>
            <a:pPr marL="342900" indent="-342900">
              <a:buAutoNum type="arabicPeriod"/>
            </a:pPr>
            <a:r>
              <a:rPr lang="pt-BR" dirty="0"/>
              <a:t>Campanhas;</a:t>
            </a:r>
          </a:p>
          <a:p>
            <a:pPr marL="342900" indent="-342900">
              <a:buAutoNum type="arabicPeriod"/>
            </a:pPr>
            <a:r>
              <a:rPr lang="pt-BR" dirty="0"/>
              <a:t>Núcleo de formação;</a:t>
            </a:r>
          </a:p>
          <a:p>
            <a:pPr marL="342900" indent="-342900">
              <a:buAutoNum type="arabicPeriod"/>
            </a:pPr>
            <a:r>
              <a:rPr lang="pt-BR" dirty="0"/>
              <a:t>Eficiência no processo;</a:t>
            </a:r>
          </a:p>
          <a:p>
            <a:pPr marL="342900" indent="-342900">
              <a:buAutoNum type="arabicPeriod"/>
            </a:pPr>
            <a:r>
              <a:rPr lang="pt-BR" dirty="0"/>
              <a:t>Resultado;</a:t>
            </a:r>
          </a:p>
          <a:p>
            <a:pPr marL="342900" indent="-342900">
              <a:buAutoNum type="arabicPeriod"/>
            </a:pPr>
            <a:r>
              <a:rPr lang="pt-BR" dirty="0"/>
              <a:t>Investimento.</a:t>
            </a:r>
          </a:p>
        </p:txBody>
      </p:sp>
    </p:spTree>
    <p:extLst>
      <p:ext uri="{BB962C8B-B14F-4D97-AF65-F5344CB8AC3E}">
        <p14:creationId xmlns:p14="http://schemas.microsoft.com/office/powerpoint/2010/main" val="188977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0AB34-808F-8A40-A28F-C385CD42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300" dirty="0"/>
              <a:t>Modernidade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EA41A8-EAD2-CD4F-81D7-B91325BFA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Sels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Unificado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Useb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C7E04D-0C9B-3241-BD6D-29221ED0E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pt-BR" dirty="0"/>
              <a:t>BI;</a:t>
            </a:r>
          </a:p>
          <a:p>
            <a:pPr marL="342900" indent="-342900">
              <a:buAutoNum type="arabicPeriod"/>
            </a:pPr>
            <a:r>
              <a:rPr lang="pt-BR" dirty="0"/>
              <a:t>Venda on-line;</a:t>
            </a:r>
          </a:p>
          <a:p>
            <a:pPr marL="342900" indent="-342900">
              <a:buAutoNum type="arabicPeriod"/>
            </a:pPr>
            <a:r>
              <a:rPr lang="pt-BR" dirty="0"/>
              <a:t>Marketing;</a:t>
            </a:r>
          </a:p>
          <a:p>
            <a:pPr marL="342900" indent="-342900">
              <a:buAutoNum type="arabicPeriod"/>
            </a:pPr>
            <a:r>
              <a:rPr lang="pt-BR" dirty="0"/>
              <a:t>Aplicativo Colportor;</a:t>
            </a:r>
          </a:p>
          <a:p>
            <a:pPr marL="342900" indent="-342900">
              <a:buAutoNum type="arabicPeriod"/>
            </a:pPr>
            <a:r>
              <a:rPr lang="pt-BR" dirty="0"/>
              <a:t>Rapidez na entrega;</a:t>
            </a:r>
          </a:p>
          <a:p>
            <a:pPr marL="342900" indent="-342900">
              <a:buAutoNum type="arabicPeriod"/>
            </a:pPr>
            <a:r>
              <a:rPr lang="pt-BR" dirty="0"/>
              <a:t>Regras claras e pré-definidas;</a:t>
            </a:r>
          </a:p>
          <a:p>
            <a:pPr marL="342900" indent="-342900">
              <a:buAutoNum type="arabicPeriod"/>
            </a:pPr>
            <a:r>
              <a:rPr lang="pt-BR" dirty="0"/>
              <a:t>Caixa nas campanhas;</a:t>
            </a:r>
          </a:p>
          <a:p>
            <a:pPr marL="342900" indent="-342900">
              <a:buAutoNum type="arabicPeriod"/>
            </a:pPr>
            <a:r>
              <a:rPr lang="pt-BR" dirty="0"/>
              <a:t>Treinamentos líderes;</a:t>
            </a:r>
          </a:p>
          <a:p>
            <a:pPr marL="342900" indent="-342900">
              <a:buAutoNum type="arabicPeriod"/>
            </a:pPr>
            <a:r>
              <a:rPr lang="pt-BR" dirty="0"/>
              <a:t>Equipamento Assistentes;</a:t>
            </a:r>
          </a:p>
          <a:p>
            <a:pPr marL="342900" indent="-342900">
              <a:buAutoNum type="arabicPeriod"/>
            </a:pPr>
            <a:r>
              <a:rPr lang="pt-BR" dirty="0"/>
              <a:t>Gestão FPC.</a:t>
            </a:r>
          </a:p>
        </p:txBody>
      </p:sp>
    </p:spTree>
    <p:extLst>
      <p:ext uri="{BB962C8B-B14F-4D97-AF65-F5344CB8AC3E}">
        <p14:creationId xmlns:p14="http://schemas.microsoft.com/office/powerpoint/2010/main" val="3006497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0AB34-808F-8A40-A28F-C385CD42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300" dirty="0"/>
              <a:t>Qualidade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EA41A8-EAD2-CD4F-81D7-B91325BFA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Sels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Unificado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Useb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C7E04D-0C9B-3241-BD6D-29221ED0E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pt-BR" dirty="0"/>
              <a:t>Atendimento;</a:t>
            </a:r>
          </a:p>
          <a:p>
            <a:pPr marL="342900" indent="-342900">
              <a:buAutoNum type="arabicPeriod"/>
            </a:pPr>
            <a:r>
              <a:rPr lang="pt-BR" dirty="0"/>
              <a:t>Informações do SELS;</a:t>
            </a:r>
          </a:p>
          <a:p>
            <a:pPr marL="342900" indent="-342900">
              <a:buAutoNum type="arabicPeriod"/>
            </a:pPr>
            <a:r>
              <a:rPr lang="pt-BR" dirty="0"/>
              <a:t>Relatórios padrões;</a:t>
            </a:r>
          </a:p>
          <a:p>
            <a:pPr marL="342900" indent="-342900">
              <a:buAutoNum type="arabicPeriod"/>
            </a:pPr>
            <a:r>
              <a:rPr lang="pt-BR" dirty="0"/>
              <a:t>Publicidade;</a:t>
            </a:r>
          </a:p>
          <a:p>
            <a:pPr marL="342900" indent="-342900">
              <a:buAutoNum type="arabicPeriod"/>
            </a:pPr>
            <a:r>
              <a:rPr lang="pt-BR" dirty="0"/>
              <a:t>Técnica;</a:t>
            </a:r>
          </a:p>
          <a:p>
            <a:pPr marL="342900" indent="-342900">
              <a:buAutoNum type="arabicPeriod"/>
            </a:pPr>
            <a:r>
              <a:rPr lang="pt-BR" dirty="0"/>
              <a:t>Decisões;</a:t>
            </a:r>
          </a:p>
          <a:p>
            <a:pPr marL="342900" indent="-342900">
              <a:buAutoNum type="arabicPeriod"/>
            </a:pPr>
            <a:r>
              <a:rPr lang="pt-BR" dirty="0"/>
              <a:t>Campanhas;</a:t>
            </a:r>
          </a:p>
          <a:p>
            <a:pPr marL="342900" indent="-342900">
              <a:buAutoNum type="arabicPeriod"/>
            </a:pPr>
            <a:r>
              <a:rPr lang="pt-BR" dirty="0"/>
              <a:t>Premiações;</a:t>
            </a:r>
          </a:p>
          <a:p>
            <a:pPr marL="342900" indent="-342900">
              <a:buAutoNum type="arabicPeriod"/>
            </a:pPr>
            <a:r>
              <a:rPr lang="pt-BR" dirty="0"/>
              <a:t>Critérios;</a:t>
            </a:r>
          </a:p>
          <a:p>
            <a:pPr marL="342900" indent="-342900">
              <a:buAutoNum type="arabicPeriod"/>
            </a:pPr>
            <a:r>
              <a:rPr lang="pt-BR" dirty="0"/>
              <a:t>Gestão compartilhada.</a:t>
            </a:r>
          </a:p>
        </p:txBody>
      </p:sp>
    </p:spTree>
    <p:extLst>
      <p:ext uri="{BB962C8B-B14F-4D97-AF65-F5344CB8AC3E}">
        <p14:creationId xmlns:p14="http://schemas.microsoft.com/office/powerpoint/2010/main" val="1428063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3B75D1-1224-FA47-B131-940E301A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800225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dirty="0" err="1"/>
              <a:t>Regulamento</a:t>
            </a:r>
            <a:r>
              <a:rPr lang="en-US" sz="3700" dirty="0"/>
              <a:t> </a:t>
            </a:r>
            <a:r>
              <a:rPr lang="en-US" sz="3700" dirty="0" err="1"/>
              <a:t>Interno</a:t>
            </a:r>
            <a:endParaRPr lang="en-US" sz="37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3E1CA6-6D6A-4548-BF7E-52B38839B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1514" y="457198"/>
            <a:ext cx="3444211" cy="1343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Sels</a:t>
            </a:r>
            <a:r>
              <a:rPr lang="en-US" sz="1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Unificado</a:t>
            </a:r>
            <a:r>
              <a:rPr lang="en-US" sz="1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Useb</a:t>
            </a:r>
            <a:endParaRPr lang="en-US" sz="18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Espaço Reservado para Conteúdo 6" descr="Nome da empresa&#10;&#10;Descrição gerada automaticamente com confiança média">
            <a:extLst>
              <a:ext uri="{FF2B5EF4-FFF2-40B4-BE49-F238E27FC236}">
                <a16:creationId xmlns:a16="http://schemas.microsoft.com/office/drawing/2014/main" id="{3518FA55-1596-3141-B470-48BAC7EBF6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30776" y="643465"/>
            <a:ext cx="3967454" cy="5397897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674029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3B75D1-1224-FA47-B131-940E301A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800225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dirty="0"/>
              <a:t>B.I. </a:t>
            </a:r>
            <a:br>
              <a:rPr lang="en-US" sz="3700" dirty="0"/>
            </a:br>
            <a:r>
              <a:rPr lang="en-US" sz="3700" dirty="0"/>
              <a:t>Colportagem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3E1CA6-6D6A-4548-BF7E-52B38839B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1514" y="457198"/>
            <a:ext cx="3444211" cy="1343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 err="1">
                <a:solidFill>
                  <a:srgbClr val="FFFFFF"/>
                </a:solidFill>
              </a:rPr>
              <a:t>Sels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Unificado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Useb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8" name="Espaço Reservado para Conteúdo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B3747A4A-7C78-6249-B77B-08986432A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80472" y="1548181"/>
            <a:ext cx="6268062" cy="3588465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779292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3B75D1-1224-FA47-B131-940E301A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800225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dirty="0"/>
              <a:t>B.I. </a:t>
            </a:r>
            <a:br>
              <a:rPr lang="en-US" sz="3700" dirty="0"/>
            </a:br>
            <a:r>
              <a:rPr lang="en-US" sz="3700" dirty="0" err="1"/>
              <a:t>Balanço</a:t>
            </a:r>
            <a:r>
              <a:rPr lang="en-US" sz="3700" dirty="0"/>
              <a:t> SELS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3E1CA6-6D6A-4548-BF7E-52B38839B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1514" y="457198"/>
            <a:ext cx="3444211" cy="1343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 err="1">
                <a:solidFill>
                  <a:srgbClr val="FFFFFF"/>
                </a:solidFill>
              </a:rPr>
              <a:t>Sels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Unificado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Useb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7" name="Espaço Reservado para Conteúdo 6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98E642AE-4AF1-2D47-A3E9-2D5B2721F4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80472" y="1548181"/>
            <a:ext cx="6268062" cy="3588465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999378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0AB34-808F-8A40-A28F-C385CD42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300" dirty="0"/>
              <a:t>Perguntas enviadas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EA41A8-EAD2-CD4F-81D7-B91325BFA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Sels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Unificado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Useb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C7E04D-0C9B-3241-BD6D-29221ED0E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id="{6CF08179-0D83-854E-AD08-19826E1533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00" t="12574" r="1253" b="13897"/>
          <a:stretch/>
        </p:blipFill>
        <p:spPr>
          <a:xfrm>
            <a:off x="7430947" y="547718"/>
            <a:ext cx="4375231" cy="576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7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775D7-278C-9C4E-825B-BE605BB6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OBRIGADO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FF760D-7C6A-9B4E-83D3-6CCDE6621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Sels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Unificado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Useb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903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vel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BB6E8A77-8A5D-436C-9595-4881CA9C2144}"/>
</file>

<file path=customXml/itemProps2.xml><?xml version="1.0" encoding="utf-8"?>
<ds:datastoreItem xmlns:ds="http://schemas.openxmlformats.org/officeDocument/2006/customXml" ds:itemID="{D80B118A-2718-434E-91FF-7817A4D7FA26}"/>
</file>

<file path=customXml/itemProps3.xml><?xml version="1.0" encoding="utf-8"?>
<ds:datastoreItem xmlns:ds="http://schemas.openxmlformats.org/officeDocument/2006/customXml" ds:itemID="{2E70C42E-DDA9-4728-A6C7-B70A8753D946}"/>
</file>

<file path=docProps/app.xml><?xml version="1.0" encoding="utf-8"?>
<Properties xmlns="http://schemas.openxmlformats.org/officeDocument/2006/extended-properties" xmlns:vt="http://schemas.openxmlformats.org/officeDocument/2006/docPropsVTypes">
  <Template>Citável</Template>
  <TotalTime>575</TotalTime>
  <Words>208</Words>
  <Application>Microsoft Macintosh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Century Gothic</vt:lpstr>
      <vt:lpstr>Wingdings 2</vt:lpstr>
      <vt:lpstr>Citável</vt:lpstr>
      <vt:lpstr>SELS UNIFICADO 2.0</vt:lpstr>
      <vt:lpstr>Uniformidade</vt:lpstr>
      <vt:lpstr>Equilíbrio</vt:lpstr>
      <vt:lpstr>Crescimento</vt:lpstr>
      <vt:lpstr>Modernidade</vt:lpstr>
      <vt:lpstr>Qualidade</vt:lpstr>
      <vt:lpstr>Regulamento Interno</vt:lpstr>
      <vt:lpstr>B.I.  Colportagem</vt:lpstr>
      <vt:lpstr>B.I.  Balanço SELS</vt:lpstr>
      <vt:lpstr>Perguntas enviadas</vt:lpstr>
      <vt:lpstr>OBRIGADO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PORTAL FINANCEIRO</dc:title>
  <dc:creator>USEB - Daniel Grubert</dc:creator>
  <cp:lastModifiedBy>UNeB - ACe - Daniel Grubert</cp:lastModifiedBy>
  <cp:revision>17</cp:revision>
  <dcterms:created xsi:type="dcterms:W3CDTF">2021-05-19T11:15:30Z</dcterms:created>
  <dcterms:modified xsi:type="dcterms:W3CDTF">2025-05-27T12:10:21Z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