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7" r:id="rId6"/>
    <p:sldId id="278" r:id="rId7"/>
    <p:sldId id="257" r:id="rId8"/>
    <p:sldId id="261" r:id="rId9"/>
    <p:sldId id="262" r:id="rId10"/>
    <p:sldId id="276" r:id="rId11"/>
    <p:sldId id="259" r:id="rId12"/>
    <p:sldId id="260" r:id="rId13"/>
    <p:sldId id="264" r:id="rId14"/>
    <p:sldId id="265" r:id="rId15"/>
    <p:sldId id="266" r:id="rId16"/>
    <p:sldId id="267" r:id="rId17"/>
    <p:sldId id="268" r:id="rId18"/>
    <p:sldId id="263" r:id="rId19"/>
    <p:sldId id="258" r:id="rId20"/>
    <p:sldId id="269" r:id="rId21"/>
    <p:sldId id="270" r:id="rId22"/>
    <p:sldId id="271" r:id="rId23"/>
    <p:sldId id="272" r:id="rId24"/>
    <p:sldId id="273" r:id="rId25"/>
    <p:sldId id="275" r:id="rId26"/>
    <p:sldId id="274" r:id="rId27"/>
    <p:sldId id="280" r:id="rId28"/>
    <p:sldId id="279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807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57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391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65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74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94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95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205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44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249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1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253A0-9F70-4098-9A10-5C2D3B32B559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3A948-9025-476B-9279-849E169D3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80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Projeto Centralização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Central de Serviços Compartilhados</a:t>
            </a:r>
          </a:p>
        </p:txBody>
      </p:sp>
    </p:spTree>
    <p:extLst>
      <p:ext uri="{BB962C8B-B14F-4D97-AF65-F5344CB8AC3E}">
        <p14:creationId xmlns:p14="http://schemas.microsoft.com/office/powerpoint/2010/main" val="372179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018" y="260032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“Os planos bem elaborados levam a fartura; mas o apressado sempre acaba na miséria” </a:t>
            </a:r>
            <a:r>
              <a:rPr lang="pt-BR" sz="3600" dirty="0"/>
              <a:t>Provérbios 21:5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838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018" y="26003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2400" dirty="0"/>
              <a:t>“Necessitamos planejar sabiamente para que o povo tenha a oportunidade de ouvir por si mesmo a última mensagem de misericórdia ao mundo. Deve o povo ser advertido a preparar-se para o grande dia de Deus, que está muito próximo. Não temos tempo a perder. Temos de envidar os maiores esforços para alcançar os homens onde estão. O mundo está atingindo agora a linha limítrofe da impenitência e desrespeito às leis do governo divino. Em cada cidade de nosso mundo a advertência precisa ser proclamada. Tudo que puder ser feito, deve ser feito sem demora”. Testemunhos Para a Igreja</a:t>
            </a:r>
          </a:p>
        </p:txBody>
      </p:sp>
    </p:spTree>
    <p:extLst>
      <p:ext uri="{BB962C8B-B14F-4D97-AF65-F5344CB8AC3E}">
        <p14:creationId xmlns:p14="http://schemas.microsoft.com/office/powerpoint/2010/main" val="3915497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O que é o plano de ação </a:t>
            </a:r>
            <a:r>
              <a:rPr lang="pt-BR" b="1" dirty="0" err="1"/>
              <a:t>5W2H</a:t>
            </a:r>
            <a:r>
              <a:rPr lang="pt-BR" b="1" dirty="0"/>
              <a:t>?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O </a:t>
            </a:r>
            <a:r>
              <a:rPr lang="pt-BR" dirty="0" err="1"/>
              <a:t>5W2H</a:t>
            </a:r>
            <a:r>
              <a:rPr lang="pt-BR" dirty="0"/>
              <a:t> é um </a:t>
            </a:r>
            <a:r>
              <a:rPr lang="pt-BR" b="1" dirty="0" err="1"/>
              <a:t>checklist</a:t>
            </a:r>
            <a:r>
              <a:rPr lang="pt-BR" b="1" dirty="0"/>
              <a:t> de atividades</a:t>
            </a:r>
            <a:r>
              <a:rPr lang="pt-BR" dirty="0"/>
              <a:t> específicas para criar e organizar um projeto com o intuito de realiza-lo com o máximo de clareza e eficiência. O nome </a:t>
            </a:r>
            <a:r>
              <a:rPr lang="pt-BR" dirty="0" err="1"/>
              <a:t>5w2h</a:t>
            </a:r>
            <a:r>
              <a:rPr lang="pt-BR" dirty="0"/>
              <a:t> são as iniciais (em inglês) das sete diretrizes que o método define, são sete perguntas essenciais que devem ser respondidas para </a:t>
            </a:r>
            <a:r>
              <a:rPr lang="pt-BR" b="1" dirty="0"/>
              <a:t>deixar o projeto mais claro e eficiente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404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Benefícios do método </a:t>
            </a:r>
            <a:r>
              <a:rPr lang="pt-BR" b="1" dirty="0" err="1"/>
              <a:t>5w2h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Utilizar o método </a:t>
            </a:r>
            <a:r>
              <a:rPr lang="pt-BR" dirty="0" err="1"/>
              <a:t>5w2h</a:t>
            </a:r>
            <a:r>
              <a:rPr lang="pt-BR" dirty="0"/>
              <a:t> nada mais é do que criar um plano de ação onde cada atividade a ser planejada deverá ter as respostas das setes questões acima, auxiliando muito no controle das tarefas a serem executadas e </a:t>
            </a:r>
            <a:r>
              <a:rPr lang="pt-BR" b="1" dirty="0"/>
              <a:t>reduzindo drasticamente desperdícios de tempo e recursos.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228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Benefícios do método </a:t>
            </a:r>
            <a:r>
              <a:rPr lang="pt-BR" b="1" dirty="0" err="1"/>
              <a:t>5w2h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A </a:t>
            </a:r>
            <a:r>
              <a:rPr lang="pt-BR" b="1" dirty="0"/>
              <a:t>diminuição das dúvidas</a:t>
            </a:r>
            <a:r>
              <a:rPr lang="pt-BR" dirty="0"/>
              <a:t> relacionadas as atividades geram produtividade na execução do projeto, pois tudo ficará mais claro, o colaborador ao executar a sua tarefa saberá exatamente o que deve ser feito, porque isso deverá ser feito, aonde vai ser realizada a atividade, qual o prazo que ele possui, quem mais integrará o projeto, como ele deverá realizar a tarefa e o custo que essa atividade deve ter.</a:t>
            </a:r>
          </a:p>
        </p:txBody>
      </p:sp>
    </p:spTree>
    <p:extLst>
      <p:ext uri="{BB962C8B-B14F-4D97-AF65-F5344CB8AC3E}">
        <p14:creationId xmlns:p14="http://schemas.microsoft.com/office/powerpoint/2010/main" val="51513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117258"/>
              </p:ext>
            </p:extLst>
          </p:nvPr>
        </p:nvGraphicFramePr>
        <p:xfrm>
          <a:off x="1514764" y="1634834"/>
          <a:ext cx="9282546" cy="3260439"/>
        </p:xfrm>
        <a:graphic>
          <a:graphicData uri="http://schemas.openxmlformats.org/drawingml/2006/table">
            <a:tbl>
              <a:tblPr/>
              <a:tblGrid>
                <a:gridCol w="3094182">
                  <a:extLst>
                    <a:ext uri="{9D8B030D-6E8A-4147-A177-3AD203B41FA5}">
                      <a16:colId xmlns:a16="http://schemas.microsoft.com/office/drawing/2014/main" val="2712015891"/>
                    </a:ext>
                  </a:extLst>
                </a:gridCol>
                <a:gridCol w="3094182">
                  <a:extLst>
                    <a:ext uri="{9D8B030D-6E8A-4147-A177-3AD203B41FA5}">
                      <a16:colId xmlns:a16="http://schemas.microsoft.com/office/drawing/2014/main" val="2855965466"/>
                    </a:ext>
                  </a:extLst>
                </a:gridCol>
                <a:gridCol w="3094182">
                  <a:extLst>
                    <a:ext uri="{9D8B030D-6E8A-4147-A177-3AD203B41FA5}">
                      <a16:colId xmlns:a16="http://schemas.microsoft.com/office/drawing/2014/main" val="625679228"/>
                    </a:ext>
                  </a:extLst>
                </a:gridCol>
              </a:tblGrid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What?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 que será feito?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ação, etapas, descrição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906655"/>
                  </a:ext>
                </a:extLst>
              </a:tr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Why?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Por que será feito?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justificativa, motivo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593693"/>
                  </a:ext>
                </a:extLst>
              </a:tr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Where?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Onde será feito?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local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340000"/>
                  </a:ext>
                </a:extLst>
              </a:tr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When?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dirty="0">
                          <a:effectLst/>
                        </a:rPr>
                        <a:t>Quando será feito?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tempo, datas, prazos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023583"/>
                  </a:ext>
                </a:extLst>
              </a:tr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Who?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Por quem será feito?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responsabilidade pela ação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156356"/>
                  </a:ext>
                </a:extLst>
              </a:tr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How?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Como será feito?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método, processo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72096"/>
                  </a:ext>
                </a:extLst>
              </a:tr>
              <a:tr h="465777"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How much?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Quanto custará fazer?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dirty="0">
                          <a:effectLst/>
                        </a:rPr>
                        <a:t>custo ou gastos envolvidos</a:t>
                      </a:r>
                    </a:p>
                  </a:txBody>
                  <a:tcPr marL="12700" marR="12700" marT="12700" marB="127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33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151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What</a:t>
            </a:r>
            <a:r>
              <a:rPr lang="pt-BR" dirty="0"/>
              <a:t>?</a:t>
            </a:r>
          </a:p>
          <a:p>
            <a:r>
              <a:rPr lang="pt-BR" dirty="0"/>
              <a:t>O que vai ser feito?</a:t>
            </a:r>
          </a:p>
          <a:p>
            <a:r>
              <a:rPr lang="pt-BR" dirty="0"/>
              <a:t>É uma produção, etapa nova de trabalho, aumento de vendas?</a:t>
            </a:r>
          </a:p>
          <a:p>
            <a:endParaRPr lang="pt-BR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W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727200" y="4355723"/>
            <a:ext cx="26508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 resposta nada mais é do que o objetivo que você deseja alcançar. Será feito melhorias na produção, aumento de vendas, etc.?</a:t>
            </a:r>
          </a:p>
        </p:txBody>
      </p:sp>
    </p:spTree>
    <p:extLst>
      <p:ext uri="{BB962C8B-B14F-4D97-AF65-F5344CB8AC3E}">
        <p14:creationId xmlns:p14="http://schemas.microsoft.com/office/powerpoint/2010/main" val="432019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W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Why</a:t>
            </a:r>
            <a:r>
              <a:rPr lang="pt-BR" dirty="0"/>
              <a:t>?</a:t>
            </a:r>
          </a:p>
          <a:p>
            <a:r>
              <a:rPr lang="pt-BR" dirty="0"/>
              <a:t>Por que será feito?</a:t>
            </a:r>
          </a:p>
          <a:p>
            <a:r>
              <a:rPr lang="pt-BR" dirty="0"/>
              <a:t>Vai resolver algum problema? Solucionar ou melhorar algo?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727200" y="4355723"/>
            <a:ext cx="26508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Quais os motivos que justificam o que será feito (</a:t>
            </a:r>
            <a:r>
              <a:rPr lang="pt-BR" dirty="0" err="1"/>
              <a:t>What</a:t>
            </a:r>
            <a:r>
              <a:rPr lang="pt-BR" dirty="0"/>
              <a:t>). É para melhorar algo, resolver um problema ou o quê?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13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W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Where</a:t>
            </a:r>
            <a:r>
              <a:rPr lang="pt-BR" dirty="0"/>
              <a:t>?</a:t>
            </a:r>
          </a:p>
          <a:p>
            <a:r>
              <a:rPr lang="pt-BR" dirty="0"/>
              <a:t>Onde vai ser feito? Em que lugar?</a:t>
            </a:r>
          </a:p>
          <a:p>
            <a:r>
              <a:rPr lang="pt-BR" dirty="0"/>
              <a:t>O local exato ou onde na empresa ou serviço será feito. Em qual departamento?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46545" y="3940225"/>
            <a:ext cx="5209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Muitos “pulam” esta parte da planilha </a:t>
            </a:r>
            <a:r>
              <a:rPr lang="pt-BR" dirty="0" err="1"/>
              <a:t>5W2H</a:t>
            </a:r>
            <a:r>
              <a:rPr lang="pt-BR" dirty="0"/>
              <a:t> porque consideram que o local sempre será a empresa em si. É importante detalhar ainda mais o lugar onde será executada a ação, como por exemplo, o departamento responsável. Se a empresa for micro ou pequena e não estiver dividida em departamentos, então pode colocar somente “empresa”.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92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W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Who?</a:t>
            </a:r>
          </a:p>
          <a:p>
            <a:r>
              <a:rPr lang="pt-BR" dirty="0"/>
              <a:t>Quem vai fazer?</a:t>
            </a:r>
          </a:p>
          <a:p>
            <a:r>
              <a:rPr lang="pt-BR" dirty="0"/>
              <a:t>Qual profissional fará o serviço?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01963" y="4078724"/>
            <a:ext cx="52093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Sabe o seu objetivo inicial (</a:t>
            </a:r>
            <a:r>
              <a:rPr lang="pt-BR" dirty="0" err="1"/>
              <a:t>What</a:t>
            </a:r>
            <a:r>
              <a:rPr lang="pt-BR" dirty="0"/>
              <a:t>)? Quem irá te ajudar a alcançá-lo? Se para chegar lá é preciso a elaboração de diversos processos e ações, quem ficará responsável por cada ação? Cuidado para não designar pessoas erradas ou irresponsáveis para realizar determinadas ações, pois isso pode prejudicar o prazo (</a:t>
            </a:r>
            <a:r>
              <a:rPr lang="pt-BR" dirty="0" err="1"/>
              <a:t>When</a:t>
            </a:r>
            <a:r>
              <a:rPr lang="pt-BR" dirty="0"/>
              <a:t>) e custos (</a:t>
            </a:r>
            <a:r>
              <a:rPr lang="pt-BR" dirty="0" err="1"/>
              <a:t>How</a:t>
            </a:r>
            <a:r>
              <a:rPr lang="pt-BR" dirty="0"/>
              <a:t> </a:t>
            </a:r>
            <a:r>
              <a:rPr lang="pt-BR" dirty="0" err="1"/>
              <a:t>Much</a:t>
            </a:r>
            <a:r>
              <a:rPr lang="pt-B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07843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W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When</a:t>
            </a:r>
            <a:r>
              <a:rPr lang="pt-BR" dirty="0"/>
              <a:t>?</a:t>
            </a:r>
          </a:p>
          <a:p>
            <a:r>
              <a:rPr lang="pt-BR" dirty="0"/>
              <a:t>Quando vai fazer?</a:t>
            </a:r>
          </a:p>
          <a:p>
            <a:r>
              <a:rPr lang="pt-BR" dirty="0"/>
              <a:t>Estipule datas e prazos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38200" y="4078724"/>
            <a:ext cx="29833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Todo bom planejamento possui um prazo determinado para que o objetivo principal seja alcançado. Assim, nesta parte a resposta deve ser uma data para a execução da ação.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2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How</a:t>
            </a:r>
            <a:r>
              <a:rPr lang="pt-BR" dirty="0"/>
              <a:t>?</a:t>
            </a:r>
          </a:p>
          <a:p>
            <a:r>
              <a:rPr lang="pt-BR" dirty="0"/>
              <a:t>Como vai fazer?</a:t>
            </a:r>
          </a:p>
          <a:p>
            <a:r>
              <a:rPr lang="pt-BR" dirty="0"/>
              <a:t>Conte como será o processo. Como vai ser feito o trabalho.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588655" y="4494222"/>
            <a:ext cx="285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Detalhe qual o processo que será feito para atingir o seu objetivo. Tente ser o mais específico possível.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95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/>
              </a:rPr>
              <a:t>Os caracteres 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How</a:t>
            </a:r>
            <a:r>
              <a:rPr lang="pt-BR" dirty="0"/>
              <a:t> </a:t>
            </a:r>
            <a:r>
              <a:rPr lang="pt-BR" dirty="0" err="1"/>
              <a:t>much</a:t>
            </a:r>
            <a:r>
              <a:rPr lang="pt-BR" dirty="0"/>
              <a:t>?</a:t>
            </a:r>
          </a:p>
          <a:p>
            <a:r>
              <a:rPr lang="pt-BR" dirty="0"/>
              <a:t>Quanto vai custar?</a:t>
            </a:r>
          </a:p>
          <a:p>
            <a:r>
              <a:rPr lang="pt-BR" dirty="0"/>
              <a:t>Identifique todo o custo do projeto. Custos operacionais, de equipamento e de pessoal.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071419" y="4078724"/>
            <a:ext cx="436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Não se esqueça de incluir todas as despesas com pessoal (Who), equipamentos, processos, etc. Por isso é importante seguir as etapas anteriores de maneira correta para fazer o cálculo preciso de quanto custará e ver se isso se adéqua aos seus recursos disponíveis.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5" y="3701383"/>
            <a:ext cx="5347855" cy="278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3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Como aplicar o método </a:t>
            </a:r>
            <a:r>
              <a:rPr lang="pt-BR" b="1" dirty="0" err="1"/>
              <a:t>5w2h</a:t>
            </a:r>
            <a:r>
              <a:rPr lang="pt-BR" b="1" dirty="0"/>
              <a:t>.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O método </a:t>
            </a:r>
            <a:r>
              <a:rPr lang="pt-BR" dirty="0" err="1"/>
              <a:t>5w2h</a:t>
            </a:r>
            <a:r>
              <a:rPr lang="pt-BR" dirty="0"/>
              <a:t> pode ser aplicado em qualquer tarefa a ser executada, principalmente deve ser utilizado quando o projeto possui diversas atividades distintas. Deve-se criar uma tabela contendo cada tarefa e as perguntas a serem feitas para cada tarefa, para dar clareza a cada atividade e auxiliar na distribuição das atividades entre os colaboradores.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975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mpreendedorcurioso.com/wp-content/uploads/2018/12/5w2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9" y="1276640"/>
            <a:ext cx="12031037" cy="439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60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/>
              <a:t>What</a:t>
            </a:r>
            <a:r>
              <a:rPr lang="pt-BR" dirty="0"/>
              <a:t>? (O que)</a:t>
            </a:r>
          </a:p>
          <a:p>
            <a:endParaRPr lang="pt-BR" dirty="0"/>
          </a:p>
          <a:p>
            <a:r>
              <a:rPr lang="pt-BR" dirty="0"/>
              <a:t>1- Qual área será centralizada?</a:t>
            </a:r>
          </a:p>
          <a:p>
            <a:r>
              <a:rPr lang="pt-BR" dirty="0"/>
              <a:t>2- A centralização será parcial ou total? Qual função será centralizadas? </a:t>
            </a:r>
          </a:p>
          <a:p>
            <a:r>
              <a:rPr lang="pt-BR" dirty="0"/>
              <a:t>3- Quais são outras áreas afetadas?</a:t>
            </a:r>
          </a:p>
          <a:p>
            <a:r>
              <a:rPr lang="pt-BR" dirty="0"/>
              <a:t>4- Quais processos precisam ser modificados?</a:t>
            </a:r>
          </a:p>
          <a:p>
            <a:r>
              <a:rPr lang="pt-BR" dirty="0"/>
              <a:t>	</a:t>
            </a:r>
          </a:p>
          <a:p>
            <a:r>
              <a:rPr lang="pt-BR" dirty="0"/>
              <a:t>5- Quais processos serão mantidos?</a:t>
            </a:r>
          </a:p>
          <a:p>
            <a:r>
              <a:rPr lang="pt-BR" dirty="0"/>
              <a:t>6- Cronograma das novas atividades?</a:t>
            </a:r>
          </a:p>
          <a:p>
            <a:r>
              <a:rPr lang="pt-BR" dirty="0"/>
              <a:t>7- Qual estrutura permanece como suporte no campo/instituição?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67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err="1"/>
              <a:t>Why</a:t>
            </a:r>
            <a:r>
              <a:rPr lang="pt-BR" dirty="0"/>
              <a:t>? (Por que)</a:t>
            </a:r>
          </a:p>
          <a:p>
            <a:endParaRPr lang="pt-BR" dirty="0"/>
          </a:p>
          <a:p>
            <a:r>
              <a:rPr lang="pt-BR" dirty="0"/>
              <a:t>1- Qual a importância dessa Centralização?</a:t>
            </a:r>
          </a:p>
          <a:p>
            <a:r>
              <a:rPr lang="pt-BR" dirty="0"/>
              <a:t>2- Ela irá gerar mais qualidade? Por que?</a:t>
            </a:r>
          </a:p>
          <a:p>
            <a:r>
              <a:rPr lang="pt-BR" dirty="0"/>
              <a:t>3- Cite 7 pontos positivos sobre a centralização desse departamento;</a:t>
            </a:r>
          </a:p>
          <a:p>
            <a:r>
              <a:rPr lang="pt-BR" dirty="0"/>
              <a:t>4- Cite 10 pontos negativos sobre a centralização desse departamento.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15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err="1"/>
              <a:t>Where</a:t>
            </a:r>
            <a:r>
              <a:rPr lang="pt-BR" dirty="0"/>
              <a:t>? (Onde)</a:t>
            </a:r>
          </a:p>
          <a:p>
            <a:endParaRPr lang="pt-BR" dirty="0"/>
          </a:p>
          <a:p>
            <a:r>
              <a:rPr lang="pt-BR" dirty="0"/>
              <a:t>1- Em que local será estabelecida a centralização?</a:t>
            </a:r>
          </a:p>
          <a:p>
            <a:r>
              <a:rPr lang="pt-BR" dirty="0"/>
              <a:t>2- Que estrutura física será necessárias para a centralização? (Sala, equipamentos, móveis e outros)</a:t>
            </a:r>
          </a:p>
          <a:p>
            <a:r>
              <a:rPr lang="pt-BR" dirty="0"/>
              <a:t>3- Qual estrutura tecnológica precisa ser desenvolvida para o sucesso dessa centralização?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62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/>
              <a:t>Who? (Quando)</a:t>
            </a:r>
          </a:p>
          <a:p>
            <a:endParaRPr lang="pt-BR" dirty="0"/>
          </a:p>
          <a:p>
            <a:r>
              <a:rPr lang="pt-BR" dirty="0"/>
              <a:t>1- Qual prazo para centralização?</a:t>
            </a:r>
          </a:p>
          <a:p>
            <a:r>
              <a:rPr lang="pt-BR" dirty="0"/>
              <a:t>2- Quando inicia o processo?</a:t>
            </a:r>
          </a:p>
          <a:p>
            <a:r>
              <a:rPr lang="pt-BR" dirty="0"/>
              <a:t>3- A centralização será realizada ao mesmo tempo para todos campos/instituições?</a:t>
            </a:r>
          </a:p>
          <a:p>
            <a:r>
              <a:rPr lang="pt-BR" dirty="0"/>
              <a:t>4- Cronograma de datas?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51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err="1"/>
              <a:t>When</a:t>
            </a:r>
            <a:r>
              <a:rPr lang="pt-BR" dirty="0"/>
              <a:t>? (Quem)</a:t>
            </a:r>
          </a:p>
          <a:p>
            <a:endParaRPr lang="pt-BR" dirty="0"/>
          </a:p>
          <a:p>
            <a:r>
              <a:rPr lang="pt-BR" dirty="0"/>
              <a:t>1- Qual função será centralizada? </a:t>
            </a:r>
          </a:p>
          <a:p>
            <a:r>
              <a:rPr lang="pt-BR" dirty="0"/>
              <a:t>2- Qual estrutura será reduzida em toda </a:t>
            </a:r>
            <a:r>
              <a:rPr lang="pt-BR" dirty="0" err="1"/>
              <a:t>USEB</a:t>
            </a:r>
            <a:r>
              <a:rPr lang="pt-BR" dirty="0"/>
              <a:t>? (Relacionar nomes afetados)</a:t>
            </a:r>
          </a:p>
          <a:p>
            <a:r>
              <a:rPr lang="pt-BR" dirty="0"/>
              <a:t>3- Qual estrutura será criada para a centralização? (Relacionar funções)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36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err="1"/>
              <a:t>How</a:t>
            </a:r>
            <a:r>
              <a:rPr lang="pt-BR" dirty="0"/>
              <a:t>? (Como)</a:t>
            </a:r>
          </a:p>
          <a:p>
            <a:endParaRPr lang="pt-BR" dirty="0"/>
          </a:p>
          <a:p>
            <a:r>
              <a:rPr lang="pt-BR" dirty="0"/>
              <a:t>1- Definir procedimentos atuais;</a:t>
            </a:r>
          </a:p>
          <a:p>
            <a:r>
              <a:rPr lang="pt-BR" dirty="0"/>
              <a:t>2- Reavaliar práticas visando mais agilidade e eliminando gargalos de tempo;</a:t>
            </a:r>
          </a:p>
          <a:p>
            <a:r>
              <a:rPr lang="pt-BR" dirty="0"/>
              <a:t>3- Definir novos procedimentos;</a:t>
            </a:r>
          </a:p>
          <a:p>
            <a:r>
              <a:rPr lang="pt-BR" dirty="0"/>
              <a:t>4- Estudar e produzir relatórios mensais para campos/instituições;</a:t>
            </a:r>
          </a:p>
          <a:p>
            <a:r>
              <a:rPr lang="pt-BR" dirty="0"/>
              <a:t>5- Criar canal de atendimento direto ao “cliente”;</a:t>
            </a:r>
          </a:p>
          <a:p>
            <a:r>
              <a:rPr lang="pt-BR" dirty="0"/>
              <a:t>6- Fornecer informações de procedimentos por meio tecnológico;</a:t>
            </a:r>
          </a:p>
          <a:p>
            <a:r>
              <a:rPr lang="pt-BR" dirty="0"/>
              <a:t>7- Definir periodicidade dos treinamentos para equipes;</a:t>
            </a:r>
          </a:p>
          <a:p>
            <a:r>
              <a:rPr lang="pt-BR" dirty="0"/>
              <a:t>8- Sugerir comitê permanente de avaliação da área centralizada.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79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5W2H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dirty="0" err="1"/>
              <a:t>How</a:t>
            </a:r>
            <a:r>
              <a:rPr lang="pt-BR" dirty="0"/>
              <a:t> </a:t>
            </a:r>
            <a:r>
              <a:rPr lang="pt-BR" dirty="0" err="1"/>
              <a:t>much</a:t>
            </a:r>
            <a:r>
              <a:rPr lang="pt-BR" dirty="0"/>
              <a:t>? (quanto)</a:t>
            </a:r>
          </a:p>
          <a:p>
            <a:endParaRPr lang="pt-BR" dirty="0"/>
          </a:p>
          <a:p>
            <a:r>
              <a:rPr lang="pt-BR" dirty="0"/>
              <a:t>1- Qual o custo da estrutura atual?</a:t>
            </a:r>
          </a:p>
          <a:p>
            <a:r>
              <a:rPr lang="pt-BR" dirty="0"/>
              <a:t>2- Qual será o custo da nova estrutura?</a:t>
            </a:r>
          </a:p>
          <a:p>
            <a:r>
              <a:rPr lang="pt-BR" dirty="0"/>
              <a:t>3- Qual será a economia prevista em 12 meses e em 48 meses?</a:t>
            </a:r>
          </a:p>
          <a:p>
            <a:r>
              <a:rPr lang="pt-BR" dirty="0"/>
              <a:t>4- Qual o custo para implementar a nova estrutura?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3" y="1110358"/>
            <a:ext cx="4960054" cy="47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43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1822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2800" dirty="0"/>
              <a:t>O planejamento estratégico esta relacionado a realizações de Longo Prazo. Para </a:t>
            </a:r>
            <a:r>
              <a:rPr lang="pt-BR" sz="2800" dirty="0" err="1"/>
              <a:t>Frezatti</a:t>
            </a:r>
            <a:r>
              <a:rPr lang="pt-BR" sz="2800" dirty="0"/>
              <a:t> “Planejar é quase uma necessidade intrínseca, como é alimentar-se para o ser humano. Não se alimentar significa enfraquecimento e o mesmo ocorre com a organização, caso o planejamento não afete o seu dia a dia dentro do seu horizonte mais de longo prazo”.</a:t>
            </a:r>
            <a:br>
              <a:rPr lang="pt-BR" sz="2800" dirty="0"/>
            </a:br>
            <a:br>
              <a:rPr lang="pt-BR" sz="2800" dirty="0"/>
            </a:b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403201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018" y="26003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2400" dirty="0"/>
              <a:t>“É essencial trabalhar com ordem, seguindo um plano organizado e um alvo definido. Ninguém pode instruir devidamente a outros, a não ser que cuide que o trabalho a ser feito seja realizado sistematicamente e em ordem, de maneira que seja terminado no tempo próprio”. Testemunhos Para a Igreja</a:t>
            </a:r>
            <a:br>
              <a:rPr lang="pt-BR" sz="2400" dirty="0"/>
            </a:b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9938825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1A2E11-0448-4ABA-BEE5-E9447E1ACCE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13B7A1A-47A7-48F6-B99D-F775E8E9D759}"/>
</file>

<file path=customXml/itemProps3.xml><?xml version="1.0" encoding="utf-8"?>
<ds:datastoreItem xmlns:ds="http://schemas.openxmlformats.org/officeDocument/2006/customXml" ds:itemID="{22F028F9-B95C-45EA-A388-9D13BB8F89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1384</Words>
  <Application>Microsoft Macintosh PowerPoint</Application>
  <PresentationFormat>Widescreen</PresentationFormat>
  <Paragraphs>125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do Office</vt:lpstr>
      <vt:lpstr>Projeto Centralização </vt:lpstr>
      <vt:lpstr>“Os planos bem elaborados levam a fartura; mas o apressado sempre acaba na miséria” Provérbios 21:5 </vt:lpstr>
      <vt:lpstr>“Necessitamos planejar sabiamente para que o povo tenha a oportunidade de ouvir por si mesmo a última mensagem de misericórdia ao mundo. Deve o povo ser advertido a preparar-se para o grande dia de Deus, que está muito próximo. Não temos tempo a perder. Temos de envidar os maiores esforços para alcançar os homens onde estão. O mundo está atingindo agora a linha limítrofe da impenitência e desrespeito às leis do governo divino. Em cada cidade de nosso mundo a advertência precisa ser proclamada. Tudo que puder ser feito, deve ser feito sem demora”. Testemunhos Para a Igreja</vt:lpstr>
      <vt:lpstr>O que é o plano de ação 5W2H? </vt:lpstr>
      <vt:lpstr>Benefícios do método 5w2h </vt:lpstr>
      <vt:lpstr>Benefícios do método 5w2h </vt:lpstr>
      <vt:lpstr>Apresentação do PowerPoint</vt:lpstr>
      <vt:lpstr>Os caracteres W</vt:lpstr>
      <vt:lpstr>Os caracteres W</vt:lpstr>
      <vt:lpstr>Os caracteres W</vt:lpstr>
      <vt:lpstr>Os caracteres W</vt:lpstr>
      <vt:lpstr>Os caracteres W</vt:lpstr>
      <vt:lpstr>Os caracteres H</vt:lpstr>
      <vt:lpstr>Os caracteres H</vt:lpstr>
      <vt:lpstr>Como aplicar o método 5w2h. </vt:lpstr>
      <vt:lpstr>Apresentação do PowerPoint</vt:lpstr>
      <vt:lpstr>5W2H </vt:lpstr>
      <vt:lpstr>5W2H </vt:lpstr>
      <vt:lpstr>5W2H </vt:lpstr>
      <vt:lpstr>5W2H </vt:lpstr>
      <vt:lpstr>5W2H </vt:lpstr>
      <vt:lpstr>5W2H </vt:lpstr>
      <vt:lpstr>5W2H </vt:lpstr>
      <vt:lpstr>O planejamento estratégico esta relacionado a realizações de Longo Prazo. Para Frezatti “Planejar é quase uma necessidade intrínseca, como é alimentar-se para o ser humano. Não se alimentar significa enfraquecimento e o mesmo ocorre com a organização, caso o planejamento não afete o seu dia a dia dentro do seu horizonte mais de longo prazo”.  </vt:lpstr>
      <vt:lpstr>“É essencial trabalhar com ordem, seguindo um plano organizado e um alvo definido. Ninguém pode instruir devidamente a outros, a não ser que cuide que o trabalho a ser feito seja realizado sistematicamente e em ordem, de maneira que seja terminado no tempo próprio”. Testemunhos Para a Igreja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que é o plano de ação 5W2H?</dc:title>
  <dc:creator>Daniel Grubert</dc:creator>
  <cp:lastModifiedBy>UNeB - ACe - Daniel Grubert</cp:lastModifiedBy>
  <cp:revision>14</cp:revision>
  <dcterms:created xsi:type="dcterms:W3CDTF">2020-05-08T13:02:16Z</dcterms:created>
  <dcterms:modified xsi:type="dcterms:W3CDTF">2025-05-27T12:14:53Z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