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7" r:id="rId5"/>
    <p:sldId id="313" r:id="rId6"/>
    <p:sldId id="314" r:id="rId7"/>
    <p:sldId id="315" r:id="rId8"/>
    <p:sldId id="316" r:id="rId9"/>
    <p:sldId id="263" r:id="rId10"/>
    <p:sldId id="266" r:id="rId11"/>
    <p:sldId id="268" r:id="rId12"/>
    <p:sldId id="304" r:id="rId13"/>
    <p:sldId id="305" r:id="rId14"/>
    <p:sldId id="306" r:id="rId15"/>
    <p:sldId id="311" r:id="rId16"/>
    <p:sldId id="307" r:id="rId17"/>
    <p:sldId id="308" r:id="rId18"/>
    <p:sldId id="312" r:id="rId19"/>
    <p:sldId id="309" r:id="rId20"/>
    <p:sldId id="310" r:id="rId21"/>
    <p:sldId id="262" r:id="rId22"/>
    <p:sldId id="265" r:id="rId23"/>
    <p:sldId id="273" r:id="rId24"/>
    <p:sldId id="272" r:id="rId25"/>
    <p:sldId id="274" r:id="rId26"/>
    <p:sldId id="275" r:id="rId27"/>
    <p:sldId id="276" r:id="rId28"/>
    <p:sldId id="278" r:id="rId29"/>
    <p:sldId id="279" r:id="rId30"/>
    <p:sldId id="259" r:id="rId31"/>
    <p:sldId id="267" r:id="rId32"/>
    <p:sldId id="281" r:id="rId33"/>
    <p:sldId id="280" r:id="rId34"/>
    <p:sldId id="282" r:id="rId35"/>
    <p:sldId id="283" r:id="rId36"/>
    <p:sldId id="284" r:id="rId37"/>
    <p:sldId id="285" r:id="rId38"/>
    <p:sldId id="286" r:id="rId39"/>
    <p:sldId id="260" r:id="rId40"/>
    <p:sldId id="257" r:id="rId41"/>
    <p:sldId id="269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61" r:id="rId52"/>
    <p:sldId id="264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19" r:id="rId6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1F2746-EA38-4376-8157-0DA59B5E22B3}" v="121" dt="2020-07-02T11:57:28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81"/>
  </p:normalViewPr>
  <p:slideViewPr>
    <p:cSldViewPr snapToGrid="0">
      <p:cViewPr varScale="1">
        <p:scale>
          <a:sx n="107" d="100"/>
          <a:sy n="107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CFDF1-08EA-4D33-86BB-FBA105FE3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1039C5-076A-419C-9835-B1C417A08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B4DF6D-F8AD-4EEC-BB15-B16C5BF7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AB2F77-31C7-45D2-AB1A-12BEA830D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5489CC-4815-4ED7-8225-5D0888A45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74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CAA9E-B073-40C3-AE83-1F6178E88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57FD87-4C9D-4D15-943E-EFC54E68E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EA7E57-69DE-4C72-9B7B-C2D215430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923E41-BB5E-4E5D-86A2-F78BE6C70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BD47AE-A1BF-483E-BBFE-EBD1CCA2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5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C3BA4-BE15-4474-B359-4DB19FDF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6ADABF-6F1A-496A-9DCB-1775FB64D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7F0261-C7DD-4535-A45C-1648B15E3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9A3E42-1E7F-4FB2-9669-87AF1ABC8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8CE10-E9A0-4EAD-BDE8-A89DF1EE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631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62F78-CA64-41DF-B90C-2CF6B18A6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7B5F0E-5552-4A97-AEF3-4323C3C9E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88D786-51DC-4BD0-955F-A38E83266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12D243-E0DE-4CA4-A58A-045E7B48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1DF027-1651-464A-8328-96A07E2D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80F910-ABF6-4656-8633-82C5B3C1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95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09D90-8EEB-450D-AF0F-F862F476C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693FD5-9634-45AD-A82F-B2CF8841D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A96B9E-6B67-4B1E-A810-267F01427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A368A73-86BC-4049-945D-659C73EA5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8A527BF-59DE-43BA-A51F-A478DE5BA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FC78C2E-F2EF-4D10-9D9E-AA2F97E1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BBC439A-0B1C-4617-A8A1-76C048E14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9F13F5F-C501-4194-9FE6-C0335314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74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F2281-C54B-4C44-92CB-D844EC57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925707-57B0-4C3A-B80F-E52A1F48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82ED6E2-6767-4722-970D-9A685A5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0A32F15-DA02-4AC0-B791-9F02939F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62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84E261-5913-40C9-B296-FC8EF92AA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A1587AA-830C-47E6-8A2D-F43E75DB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E77F04-F5C5-4DBA-B4A1-7EF65B93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425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8B6EB-D4A3-49CF-958B-1055341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6E100B-C515-4D89-9BAC-FAB7787D8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6C2EF0-FC2B-42A5-8FEB-87AB2C5CD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7CE9D3-C1DD-45CB-BDDB-D8B6110C4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83C161-2EF8-4A64-A3F3-C8F06C12B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60D156-63A4-4E9A-88BE-8BD02F15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241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D509-6B5F-431F-A984-479DD79B9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F8639A6-80FB-4A99-8FCC-173038462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C3E8D1-67C7-45CF-A074-57F9EDEB2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421D19-55EE-454D-8936-235B255BA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6473B8-0A65-49A6-9707-D18A6B002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4383B8-83E2-47FB-B33A-8AB228DC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555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C3D5C-210B-425D-BADA-97643189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D18DE1-31D2-4419-8754-633A7068E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5F90FE-1C94-4695-A01C-65A5A33B5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111128-F0DE-4E76-894F-CC291780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08D2D9-42BA-469A-A9EE-7C08BD2D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127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598BF2-0EFF-463A-9E8B-B5EB921E4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D1BBFA-5E38-4F4E-982A-E3FB0F04F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7B3080-8A91-4A3E-B266-3D263F7A5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56ED98-20CD-4EDE-8C06-43FAEF2F5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CEAA59-2AB1-4886-932D-85BA1885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43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8BE7EE-B92B-45F6-BC57-688FC0BE2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A755E7-71DA-4925-9CA6-ECFF52F90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A97F3F-A7F5-4503-8BEF-3E1C9DE1C3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57ED0-E718-4383-8AB3-A695892EA3E1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43B90B-E9BB-4663-AF9C-C67B65FF9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7762B6-2B13-4BEE-802C-80B090FC8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68840-D783-43BC-BE62-614E01A6B0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0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bibliaonline.com.br/acf/sl/126/3+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A2211-43E2-4344-8274-C623338F80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59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60E1934-7E8D-4143-8EC2-38738DA7F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6721"/>
            <a:ext cx="9144000" cy="1152663"/>
          </a:xfrm>
        </p:spPr>
        <p:txBody>
          <a:bodyPr>
            <a:normAutofit/>
          </a:bodyPr>
          <a:lstStyle/>
          <a:p>
            <a:r>
              <a:rPr lang="pt-BR" sz="4800" b="1" u="sng" dirty="0">
                <a:solidFill>
                  <a:schemeClr val="bg1"/>
                </a:solidFill>
              </a:rPr>
              <a:t>TESOURARIA USEB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7EF49C-5419-4708-AE0C-EB9319A54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36465"/>
            <a:ext cx="9144000" cy="646785"/>
          </a:xfrm>
        </p:spPr>
        <p:txBody>
          <a:bodyPr>
            <a:noAutofit/>
          </a:bodyPr>
          <a:lstStyle/>
          <a:p>
            <a:r>
              <a:rPr lang="pt-BR" b="1" i="0" dirty="0">
                <a:solidFill>
                  <a:schemeClr val="bg1"/>
                </a:solidFill>
                <a:effectLst/>
                <a:latin typeface="+mj-lt"/>
              </a:rPr>
              <a:t>“Grandes coisas fez o Senhor por nós, pelas quais estamos alegres.”</a:t>
            </a:r>
            <a:br>
              <a:rPr lang="pt-BR" b="1" dirty="0">
                <a:solidFill>
                  <a:schemeClr val="bg1"/>
                </a:solidFill>
                <a:latin typeface="+mj-lt"/>
              </a:rPr>
            </a:br>
            <a:r>
              <a:rPr lang="pt-BR" b="1" i="0" dirty="0">
                <a:solidFill>
                  <a:schemeClr val="bg1"/>
                </a:solidFill>
                <a:effectLst/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Salmos 126:3</a:t>
            </a:r>
            <a:endParaRPr lang="pt-BR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777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Uma imagem contendo prédio, banco, bancada, lateral&#10;&#10;Descrição gerada automaticamente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8" r="1" b="38130"/>
          <a:stretch/>
        </p:blipFill>
        <p:spPr>
          <a:xfrm>
            <a:off x="321564" y="320038"/>
            <a:ext cx="11548872" cy="62179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pt-BR" sz="4800" dirty="0">
                <a:solidFill>
                  <a:schemeClr val="bg1"/>
                </a:solidFill>
              </a:rPr>
              <a:t>Comitê Geral USEB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rtlCol="0" anchor="ctr">
            <a:normAutofit/>
          </a:bodyPr>
          <a:lstStyle/>
          <a:p>
            <a:pPr algn="r" rtl="0"/>
            <a:r>
              <a:rPr lang="pt-BR" sz="2000" dirty="0">
                <a:solidFill>
                  <a:schemeClr val="bg2"/>
                </a:solidFill>
              </a:rPr>
              <a:t>Estudo de viabilidade  CENTRALIZAÇÃO</a:t>
            </a:r>
            <a:endParaRPr lang="pt-br" sz="2000" dirty="0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56E93F-78A4-4B04-B934-18CF5FD83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4128" y="965199"/>
            <a:ext cx="6766078" cy="4927601"/>
          </a:xfrm>
        </p:spPr>
        <p:txBody>
          <a:bodyPr rtlCol="0" anchor="ctr">
            <a:normAutofit/>
          </a:bodyPr>
          <a:lstStyle/>
          <a:p>
            <a:pPr lvl="0" algn="r" rtl="0"/>
            <a:r>
              <a:rPr lang="pt-BR" sz="4800" i="1">
                <a:solidFill>
                  <a:schemeClr val="bg1"/>
                </a:solidFill>
              </a:rPr>
              <a:t>Workflow</a:t>
            </a:r>
            <a:endParaRPr lang="pt-br" sz="4800" i="1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8729" y="965198"/>
            <a:ext cx="2707937" cy="4927602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pt-BR" sz="2000">
                <a:solidFill>
                  <a:srgbClr val="FFC000"/>
                </a:solidFill>
              </a:rPr>
              <a:t>Fluxo de trabalho</a:t>
            </a:r>
            <a:endParaRPr lang="pt-br" sz="2000">
              <a:solidFill>
                <a:srgbClr val="FFC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8160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7F13EE-E3C3-40EE-BB83-16A97DA19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D062E9-246E-4D85-BF8F-97CF6B468A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719978"/>
            <a:ext cx="4023360" cy="3171418"/>
          </a:xfrm>
        </p:spPr>
        <p:txBody>
          <a:bodyPr rtlCol="0" anchor="b">
            <a:normAutofit/>
          </a:bodyPr>
          <a:lstStyle/>
          <a:p>
            <a:pPr lvl="0" algn="l" rtl="0"/>
            <a:r>
              <a:rPr lang="pt-BR" sz="5200" i="1">
                <a:solidFill>
                  <a:srgbClr val="FFFFFF"/>
                </a:solidFill>
              </a:rPr>
              <a:t>Paperless office</a:t>
            </a:r>
            <a:endParaRPr lang="pt-br" sz="5200" i="1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072045"/>
            <a:ext cx="4023359" cy="2065978"/>
          </a:xfrm>
        </p:spPr>
        <p:txBody>
          <a:bodyPr rtlCol="0">
            <a:normAutofit/>
          </a:bodyPr>
          <a:lstStyle/>
          <a:p>
            <a:pPr algn="l" rtl="0"/>
            <a:r>
              <a:rPr lang="pt-BR">
                <a:solidFill>
                  <a:srgbClr val="FFFFFF"/>
                </a:solidFill>
              </a:rPr>
              <a:t>Escritório sem papel</a:t>
            </a:r>
            <a:endParaRPr lang="pt-br">
              <a:solidFill>
                <a:srgbClr val="FFFFFF"/>
              </a:solidFill>
            </a:endParaRPr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187FA1DC-8600-449C-B5C8-3CF8BF99B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9248" y="1883664"/>
            <a:ext cx="2907792" cy="2615184"/>
          </a:xfrm>
          <a:prstGeom prst="frame">
            <a:avLst>
              <a:gd name="adj1" fmla="val 8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8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4128" y="965199"/>
            <a:ext cx="6766078" cy="4927601"/>
          </a:xfrm>
        </p:spPr>
        <p:txBody>
          <a:bodyPr rtlCol="0" anchor="ctr">
            <a:normAutofit/>
          </a:bodyPr>
          <a:lstStyle/>
          <a:p>
            <a:pPr lvl="0" algn="r" rtl="0"/>
            <a:r>
              <a:rPr lang="pt-BR" sz="4800" i="1">
                <a:solidFill>
                  <a:schemeClr val="bg1"/>
                </a:solidFill>
              </a:rPr>
              <a:t>Time tracking</a:t>
            </a:r>
            <a:endParaRPr lang="pt-br" sz="4800" i="1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8729" y="965198"/>
            <a:ext cx="2707937" cy="4927602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pt-BR" sz="2000">
                <a:solidFill>
                  <a:srgbClr val="FFC000"/>
                </a:solidFill>
              </a:rPr>
              <a:t>Rastreamento de tempo</a:t>
            </a:r>
            <a:endParaRPr lang="pt-br" sz="2000">
              <a:solidFill>
                <a:srgbClr val="FFC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8160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948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31D7E63-6F75-43A8-B724-6AE72F08849F}"/>
              </a:ext>
            </a:extLst>
          </p:cNvPr>
          <p:cNvSpPr/>
          <p:nvPr/>
        </p:nvSpPr>
        <p:spPr>
          <a:xfrm>
            <a:off x="967147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N1</a:t>
            </a:r>
          </a:p>
          <a:p>
            <a:pPr algn="ctr"/>
            <a:r>
              <a:rPr lang="pt-BR" sz="1100" u="sng" dirty="0"/>
              <a:t>ARJ</a:t>
            </a:r>
          </a:p>
        </p:txBody>
      </p:sp>
      <p:sp>
        <p:nvSpPr>
          <p:cNvPr id="7" name="Fluxograma: Decisão 6">
            <a:extLst>
              <a:ext uri="{FF2B5EF4-FFF2-40B4-BE49-F238E27FC236}">
                <a16:creationId xmlns:a16="http://schemas.microsoft.com/office/drawing/2014/main" id="{27171BCE-04B2-4CAD-B5FC-285AC7F043FD}"/>
              </a:ext>
            </a:extLst>
          </p:cNvPr>
          <p:cNvSpPr/>
          <p:nvPr/>
        </p:nvSpPr>
        <p:spPr>
          <a:xfrm>
            <a:off x="4847132" y="3061711"/>
            <a:ext cx="2714647" cy="151264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COORDENADOR</a:t>
            </a:r>
            <a:r>
              <a:rPr lang="pt-BR" sz="1400" u="sng" dirty="0">
                <a:solidFill>
                  <a:schemeClr val="bg1"/>
                </a:solidFill>
              </a:rPr>
              <a:t> </a:t>
            </a:r>
            <a:r>
              <a:rPr lang="pt-BR" sz="2400" b="1" u="sng" dirty="0">
                <a:solidFill>
                  <a:schemeClr val="bg1"/>
                </a:solidFill>
              </a:rPr>
              <a:t>STARTUP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FADMINAS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89B496DD-826E-458E-A34B-B17D8C0E4F69}"/>
              </a:ext>
            </a:extLst>
          </p:cNvPr>
          <p:cNvSpPr/>
          <p:nvPr/>
        </p:nvSpPr>
        <p:spPr>
          <a:xfrm>
            <a:off x="3948009" y="5136449"/>
            <a:ext cx="1223143" cy="441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TESOURARIA ESCOLA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38DBC84-E21D-4DE3-9F9A-37611241052C}"/>
              </a:ext>
            </a:extLst>
          </p:cNvPr>
          <p:cNvSpPr/>
          <p:nvPr/>
        </p:nvSpPr>
        <p:spPr>
          <a:xfrm>
            <a:off x="3838179" y="808211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COORDENADOR RECURSOS HUMANOS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DF0BAFB8-4A09-4E11-872C-718473A1F467}"/>
              </a:ext>
            </a:extLst>
          </p:cNvPr>
          <p:cNvSpPr/>
          <p:nvPr/>
        </p:nvSpPr>
        <p:spPr>
          <a:xfrm>
            <a:off x="6976632" y="808211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COORDENADOR DEPARTAMENTO PESSOAL</a:t>
            </a: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CAB3D75B-7C59-4A49-BCC8-4097162CDA23}"/>
              </a:ext>
            </a:extLst>
          </p:cNvPr>
          <p:cNvSpPr/>
          <p:nvPr/>
        </p:nvSpPr>
        <p:spPr>
          <a:xfrm>
            <a:off x="1716313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N1</a:t>
            </a:r>
          </a:p>
          <a:p>
            <a:pPr algn="ctr"/>
            <a:r>
              <a:rPr lang="pt-BR" sz="1100" u="sng" dirty="0"/>
              <a:t>ARS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1885530E-6C01-4A83-B41E-F63E94971DAB}"/>
              </a:ext>
            </a:extLst>
          </p:cNvPr>
          <p:cNvSpPr/>
          <p:nvPr/>
        </p:nvSpPr>
        <p:spPr>
          <a:xfrm>
            <a:off x="2465476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N1</a:t>
            </a:r>
          </a:p>
          <a:p>
            <a:pPr algn="ctr"/>
            <a:r>
              <a:rPr lang="pt-BR" sz="1100" u="sng" dirty="0"/>
              <a:t>ARF</a:t>
            </a:r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D562413C-0B8D-4CD2-A331-994A1FA7FE58}"/>
              </a:ext>
            </a:extLst>
          </p:cNvPr>
          <p:cNvSpPr/>
          <p:nvPr/>
        </p:nvSpPr>
        <p:spPr>
          <a:xfrm>
            <a:off x="3215293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N2 </a:t>
            </a:r>
            <a:r>
              <a:rPr lang="pt-BR" sz="1100" u="sng" dirty="0"/>
              <a:t>AMC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A11B6B3F-EBA0-432F-A9CA-15F9F11DA47B}"/>
              </a:ext>
            </a:extLst>
          </p:cNvPr>
          <p:cNvSpPr/>
          <p:nvPr/>
        </p:nvSpPr>
        <p:spPr>
          <a:xfrm>
            <a:off x="3964458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N2 </a:t>
            </a:r>
            <a:r>
              <a:rPr lang="pt-BR" sz="1100" u="sng" dirty="0"/>
              <a:t>AMS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5AE02DE6-5009-4D16-8607-AD0521A2D49F}"/>
              </a:ext>
            </a:extLst>
          </p:cNvPr>
          <p:cNvSpPr/>
          <p:nvPr/>
        </p:nvSpPr>
        <p:spPr>
          <a:xfrm>
            <a:off x="4713623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N2</a:t>
            </a:r>
          </a:p>
          <a:p>
            <a:pPr algn="ctr"/>
            <a:r>
              <a:rPr lang="pt-BR" sz="1100" u="sng" dirty="0"/>
              <a:t>AML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BA6C999E-A583-455D-9D44-47F838FDABEC}"/>
              </a:ext>
            </a:extLst>
          </p:cNvPr>
          <p:cNvSpPr/>
          <p:nvPr/>
        </p:nvSpPr>
        <p:spPr>
          <a:xfrm>
            <a:off x="5466614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N2 </a:t>
            </a:r>
            <a:r>
              <a:rPr lang="pt-BR" sz="1100" u="sng" dirty="0"/>
              <a:t>FADMI</a:t>
            </a: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AE5C73F7-B251-4624-97A8-E97708EF83AF}"/>
              </a:ext>
            </a:extLst>
          </p:cNvPr>
          <p:cNvSpPr/>
          <p:nvPr/>
        </p:nvSpPr>
        <p:spPr>
          <a:xfrm>
            <a:off x="6225404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N1 </a:t>
            </a:r>
            <a:r>
              <a:rPr lang="pt-BR" sz="1100" u="sng" dirty="0"/>
              <a:t>USEB</a:t>
            </a:r>
          </a:p>
        </p:txBody>
      </p: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2C82129E-B1A8-4C67-8282-BF1943A0F47B}"/>
              </a:ext>
            </a:extLst>
          </p:cNvPr>
          <p:cNvSpPr/>
          <p:nvPr/>
        </p:nvSpPr>
        <p:spPr>
          <a:xfrm>
            <a:off x="7725650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N1</a:t>
            </a:r>
          </a:p>
          <a:p>
            <a:pPr algn="ctr"/>
            <a:r>
              <a:rPr lang="pt-BR" sz="1100" u="sng" dirty="0"/>
              <a:t>ASES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63A89CDF-CDB8-48F8-920D-5C380ADB21D6}"/>
              </a:ext>
            </a:extLst>
          </p:cNvPr>
          <p:cNvSpPr/>
          <p:nvPr/>
        </p:nvSpPr>
        <p:spPr>
          <a:xfrm>
            <a:off x="8474815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N2 </a:t>
            </a:r>
            <a:r>
              <a:rPr lang="pt-BR" sz="1100" u="sng" dirty="0"/>
              <a:t>MMN</a:t>
            </a: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A290F353-2357-4A82-A2DF-CB9C854BC7DF}"/>
              </a:ext>
            </a:extLst>
          </p:cNvPr>
          <p:cNvSpPr/>
          <p:nvPr/>
        </p:nvSpPr>
        <p:spPr>
          <a:xfrm>
            <a:off x="9224629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N2</a:t>
            </a:r>
          </a:p>
          <a:p>
            <a:pPr algn="ctr"/>
            <a:r>
              <a:rPr lang="pt-BR" sz="1100" u="sng" dirty="0"/>
              <a:t>MMO</a:t>
            </a:r>
          </a:p>
        </p:txBody>
      </p:sp>
      <p:sp>
        <p:nvSpPr>
          <p:cNvPr id="68" name="Retângulo: Cantos Arredondados 67">
            <a:extLst>
              <a:ext uri="{FF2B5EF4-FFF2-40B4-BE49-F238E27FC236}">
                <a16:creationId xmlns:a16="http://schemas.microsoft.com/office/drawing/2014/main" id="{E8882F9B-CA33-4ED4-9035-8118D496E275}"/>
              </a:ext>
            </a:extLst>
          </p:cNvPr>
          <p:cNvSpPr/>
          <p:nvPr/>
        </p:nvSpPr>
        <p:spPr>
          <a:xfrm>
            <a:off x="9974448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N2 </a:t>
            </a:r>
            <a:r>
              <a:rPr lang="pt-BR" sz="1100" u="sng" dirty="0"/>
              <a:t>EDESSA</a:t>
            </a:r>
          </a:p>
        </p:txBody>
      </p: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9E97FC5B-2CE6-499F-8D3C-6E135B2FA5C5}"/>
              </a:ext>
            </a:extLst>
          </p:cNvPr>
          <p:cNvSpPr/>
          <p:nvPr/>
        </p:nvSpPr>
        <p:spPr>
          <a:xfrm>
            <a:off x="10723608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N2</a:t>
            </a:r>
          </a:p>
          <a:p>
            <a:pPr algn="ctr"/>
            <a:r>
              <a:rPr lang="pt-BR" sz="1100" u="sng" dirty="0"/>
              <a:t>IPAE</a:t>
            </a: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5C477352-9D6A-4CA6-9EAF-0BFDC9910E2C}"/>
              </a:ext>
            </a:extLst>
          </p:cNvPr>
          <p:cNvSpPr/>
          <p:nvPr/>
        </p:nvSpPr>
        <p:spPr>
          <a:xfrm>
            <a:off x="6972659" y="597578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Analista  RH  N1</a:t>
            </a:r>
          </a:p>
          <a:p>
            <a:pPr algn="ctr"/>
            <a:r>
              <a:rPr lang="pt-BR" sz="1100" u="sng" dirty="0"/>
              <a:t>AES</a:t>
            </a:r>
          </a:p>
        </p:txBody>
      </p:sp>
      <p:cxnSp>
        <p:nvCxnSpPr>
          <p:cNvPr id="74" name="Conector: Angulado 73">
            <a:extLst>
              <a:ext uri="{FF2B5EF4-FFF2-40B4-BE49-F238E27FC236}">
                <a16:creationId xmlns:a16="http://schemas.microsoft.com/office/drawing/2014/main" id="{C7117813-3FCC-441E-9867-3A27752850E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07194" y="1559891"/>
            <a:ext cx="1512642" cy="147044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: Angulado 76">
            <a:extLst>
              <a:ext uri="{FF2B5EF4-FFF2-40B4-BE49-F238E27FC236}">
                <a16:creationId xmlns:a16="http://schemas.microsoft.com/office/drawing/2014/main" id="{DAD2DA15-58DF-4664-8043-A699FC5C0823}"/>
              </a:ext>
            </a:extLst>
          </p:cNvPr>
          <p:cNvCxnSpPr>
            <a:cxnSpLocks/>
          </p:cNvCxnSpPr>
          <p:nvPr/>
        </p:nvCxnSpPr>
        <p:spPr>
          <a:xfrm rot="5400000">
            <a:off x="6182748" y="1558071"/>
            <a:ext cx="1516210" cy="147052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tângulo: Cantos Arredondados 84">
            <a:extLst>
              <a:ext uri="{FF2B5EF4-FFF2-40B4-BE49-F238E27FC236}">
                <a16:creationId xmlns:a16="http://schemas.microsoft.com/office/drawing/2014/main" id="{FBC3E7F7-328D-4A3A-AD18-3417B16B8932}"/>
              </a:ext>
            </a:extLst>
          </p:cNvPr>
          <p:cNvSpPr/>
          <p:nvPr/>
        </p:nvSpPr>
        <p:spPr>
          <a:xfrm>
            <a:off x="7178970" y="5132073"/>
            <a:ext cx="1223143" cy="441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ANALISTA IGREJA</a:t>
            </a:r>
          </a:p>
        </p:txBody>
      </p:sp>
      <p:sp>
        <p:nvSpPr>
          <p:cNvPr id="150" name="Retângulo: Cantos Arredondados 149">
            <a:extLst>
              <a:ext uri="{FF2B5EF4-FFF2-40B4-BE49-F238E27FC236}">
                <a16:creationId xmlns:a16="http://schemas.microsoft.com/office/drawing/2014/main" id="{081D7897-E07C-4806-8AA6-298F642378AD}"/>
              </a:ext>
            </a:extLst>
          </p:cNvPr>
          <p:cNvSpPr/>
          <p:nvPr/>
        </p:nvSpPr>
        <p:spPr>
          <a:xfrm>
            <a:off x="2732878" y="71557"/>
            <a:ext cx="6985051" cy="507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Organograma Recursos Humanos</a:t>
            </a:r>
          </a:p>
        </p:txBody>
      </p:sp>
      <p:cxnSp>
        <p:nvCxnSpPr>
          <p:cNvPr id="164" name="Conector de Seta Reta 163">
            <a:extLst>
              <a:ext uri="{FF2B5EF4-FFF2-40B4-BE49-F238E27FC236}">
                <a16:creationId xmlns:a16="http://schemas.microsoft.com/office/drawing/2014/main" id="{E996AB7E-2AEC-486B-83BE-594A7E40CB68}"/>
              </a:ext>
            </a:extLst>
          </p:cNvPr>
          <p:cNvCxnSpPr>
            <a:cxnSpLocks/>
          </p:cNvCxnSpPr>
          <p:nvPr/>
        </p:nvCxnSpPr>
        <p:spPr>
          <a:xfrm>
            <a:off x="9853173" y="4686366"/>
            <a:ext cx="0" cy="1070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de Seta Reta 168">
            <a:extLst>
              <a:ext uri="{FF2B5EF4-FFF2-40B4-BE49-F238E27FC236}">
                <a16:creationId xmlns:a16="http://schemas.microsoft.com/office/drawing/2014/main" id="{02EABA60-3ED2-40A2-AC82-27CF3FC6FF34}"/>
              </a:ext>
            </a:extLst>
          </p:cNvPr>
          <p:cNvCxnSpPr>
            <a:cxnSpLocks/>
          </p:cNvCxnSpPr>
          <p:nvPr/>
        </p:nvCxnSpPr>
        <p:spPr>
          <a:xfrm>
            <a:off x="2547668" y="4706328"/>
            <a:ext cx="0" cy="1070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: Angulado 190">
            <a:extLst>
              <a:ext uri="{FF2B5EF4-FFF2-40B4-BE49-F238E27FC236}">
                <a16:creationId xmlns:a16="http://schemas.microsoft.com/office/drawing/2014/main" id="{BBF6B637-DE40-4D81-892B-B425823A64A2}"/>
              </a:ext>
            </a:extLst>
          </p:cNvPr>
          <p:cNvCxnSpPr>
            <a:cxnSpLocks/>
          </p:cNvCxnSpPr>
          <p:nvPr/>
        </p:nvCxnSpPr>
        <p:spPr>
          <a:xfrm flipV="1">
            <a:off x="8604483" y="4411038"/>
            <a:ext cx="918210" cy="88340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90FB5AB3-2877-4D6F-9B86-07304952D96C}"/>
              </a:ext>
            </a:extLst>
          </p:cNvPr>
          <p:cNvSpPr/>
          <p:nvPr/>
        </p:nvSpPr>
        <p:spPr>
          <a:xfrm>
            <a:off x="3259957" y="2533849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AUDITORIA</a:t>
            </a:r>
          </a:p>
        </p:txBody>
      </p:sp>
      <p:sp>
        <p:nvSpPr>
          <p:cNvPr id="205" name="Retângulo: Cantos Arredondados 204">
            <a:extLst>
              <a:ext uri="{FF2B5EF4-FFF2-40B4-BE49-F238E27FC236}">
                <a16:creationId xmlns:a16="http://schemas.microsoft.com/office/drawing/2014/main" id="{E8EF62E6-DA29-4D55-B1CB-0F46525D7153}"/>
              </a:ext>
            </a:extLst>
          </p:cNvPr>
          <p:cNvSpPr/>
          <p:nvPr/>
        </p:nvSpPr>
        <p:spPr>
          <a:xfrm>
            <a:off x="7561779" y="2530966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CONTROLLER</a:t>
            </a:r>
          </a:p>
        </p:txBody>
      </p:sp>
      <p:cxnSp>
        <p:nvCxnSpPr>
          <p:cNvPr id="207" name="Conector reto 206">
            <a:extLst>
              <a:ext uri="{FF2B5EF4-FFF2-40B4-BE49-F238E27FC236}">
                <a16:creationId xmlns:a16="http://schemas.microsoft.com/office/drawing/2014/main" id="{767ECA70-67C1-4761-9783-A882CECD93D1}"/>
              </a:ext>
            </a:extLst>
          </p:cNvPr>
          <p:cNvCxnSpPr>
            <a:cxnSpLocks/>
            <a:stCxn id="197" idx="3"/>
            <a:endCxn id="205" idx="1"/>
          </p:cNvCxnSpPr>
          <p:nvPr/>
        </p:nvCxnSpPr>
        <p:spPr>
          <a:xfrm flipV="1">
            <a:off x="4843848" y="2751860"/>
            <a:ext cx="2717931" cy="2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Tesouraria -">
            <a:extLst>
              <a:ext uri="{FF2B5EF4-FFF2-40B4-BE49-F238E27FC236}">
                <a16:creationId xmlns:a16="http://schemas.microsoft.com/office/drawing/2014/main" id="{3F256717-4134-4847-A0E8-E9FC0D53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914" y="158162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ongresso retoma atividades, servidor é o alvo | Asmetro-SN">
            <a:extLst>
              <a:ext uri="{FF2B5EF4-FFF2-40B4-BE49-F238E27FC236}">
                <a16:creationId xmlns:a16="http://schemas.microsoft.com/office/drawing/2014/main" id="{A474EB76-6AA3-454D-A93B-402D48768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2" y="330518"/>
            <a:ext cx="1111036" cy="13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65BC3A3-5AD8-4A1E-9E98-34F3C217D502}"/>
              </a:ext>
            </a:extLst>
          </p:cNvPr>
          <p:cNvCxnSpPr>
            <a:cxnSpLocks/>
          </p:cNvCxnSpPr>
          <p:nvPr/>
        </p:nvCxnSpPr>
        <p:spPr>
          <a:xfrm>
            <a:off x="6204856" y="4716602"/>
            <a:ext cx="0" cy="11975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983F0738-B197-43F6-AF60-4443F1DC713D}"/>
              </a:ext>
            </a:extLst>
          </p:cNvPr>
          <p:cNvCxnSpPr>
            <a:cxnSpLocks/>
          </p:cNvCxnSpPr>
          <p:nvPr/>
        </p:nvCxnSpPr>
        <p:spPr>
          <a:xfrm>
            <a:off x="5251637" y="5361538"/>
            <a:ext cx="184684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24BB6C2E-EC93-4157-8038-D371F5694C6F}"/>
              </a:ext>
            </a:extLst>
          </p:cNvPr>
          <p:cNvCxnSpPr>
            <a:cxnSpLocks/>
          </p:cNvCxnSpPr>
          <p:nvPr/>
        </p:nvCxnSpPr>
        <p:spPr>
          <a:xfrm>
            <a:off x="7790541" y="3818032"/>
            <a:ext cx="5631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44C50B7A-EFA5-4B24-9F14-FD60139509CD}"/>
              </a:ext>
            </a:extLst>
          </p:cNvPr>
          <p:cNvCxnSpPr>
            <a:cxnSpLocks/>
          </p:cNvCxnSpPr>
          <p:nvPr/>
        </p:nvCxnSpPr>
        <p:spPr>
          <a:xfrm flipH="1">
            <a:off x="4059747" y="3818032"/>
            <a:ext cx="6184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uxograma: Conector 5">
            <a:extLst>
              <a:ext uri="{FF2B5EF4-FFF2-40B4-BE49-F238E27FC236}">
                <a16:creationId xmlns:a16="http://schemas.microsoft.com/office/drawing/2014/main" id="{1A823CC2-F847-4F29-A53C-BA3C8BD31425}"/>
              </a:ext>
            </a:extLst>
          </p:cNvPr>
          <p:cNvSpPr/>
          <p:nvPr/>
        </p:nvSpPr>
        <p:spPr>
          <a:xfrm>
            <a:off x="10071711" y="3635786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/>
              <a:t>E</a:t>
            </a:r>
            <a:endParaRPr lang="pt-BR" sz="1800" b="1" dirty="0"/>
          </a:p>
        </p:txBody>
      </p:sp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9CFB9B61-ECDF-4FE0-ACC0-5995695F5B42}"/>
              </a:ext>
            </a:extLst>
          </p:cNvPr>
          <p:cNvSpPr/>
          <p:nvPr/>
        </p:nvSpPr>
        <p:spPr>
          <a:xfrm>
            <a:off x="9075491" y="3639969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/>
              <a:t>E</a:t>
            </a:r>
            <a:endParaRPr lang="pt-BR" sz="1800" b="1" dirty="0"/>
          </a:p>
        </p:txBody>
      </p:sp>
      <p:sp>
        <p:nvSpPr>
          <p:cNvPr id="10" name="Fluxograma: Conector 9">
            <a:extLst>
              <a:ext uri="{FF2B5EF4-FFF2-40B4-BE49-F238E27FC236}">
                <a16:creationId xmlns:a16="http://schemas.microsoft.com/office/drawing/2014/main" id="{D311FDB0-398E-4609-B5FF-BDCE7CC0722D}"/>
              </a:ext>
            </a:extLst>
          </p:cNvPr>
          <p:cNvSpPr/>
          <p:nvPr/>
        </p:nvSpPr>
        <p:spPr>
          <a:xfrm>
            <a:off x="9574063" y="3213494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E</a:t>
            </a:r>
          </a:p>
        </p:txBody>
      </p:sp>
      <p:sp>
        <p:nvSpPr>
          <p:cNvPr id="13" name="Fluxograma: Conector 12">
            <a:extLst>
              <a:ext uri="{FF2B5EF4-FFF2-40B4-BE49-F238E27FC236}">
                <a16:creationId xmlns:a16="http://schemas.microsoft.com/office/drawing/2014/main" id="{2A27D6C9-D003-4C90-80A0-CFADE7FAC2D2}"/>
              </a:ext>
            </a:extLst>
          </p:cNvPr>
          <p:cNvSpPr/>
          <p:nvPr/>
        </p:nvSpPr>
        <p:spPr>
          <a:xfrm>
            <a:off x="9574063" y="4035576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/>
              <a:t>E</a:t>
            </a:r>
            <a:endParaRPr lang="pt-BR" sz="1800" b="1" dirty="0"/>
          </a:p>
        </p:txBody>
      </p:sp>
      <p:sp>
        <p:nvSpPr>
          <p:cNvPr id="15" name="Fluxograma: Conector 14">
            <a:extLst>
              <a:ext uri="{FF2B5EF4-FFF2-40B4-BE49-F238E27FC236}">
                <a16:creationId xmlns:a16="http://schemas.microsoft.com/office/drawing/2014/main" id="{55C80A7A-4D50-425B-9190-DBF790DA5FD8}"/>
              </a:ext>
            </a:extLst>
          </p:cNvPr>
          <p:cNvSpPr/>
          <p:nvPr/>
        </p:nvSpPr>
        <p:spPr>
          <a:xfrm>
            <a:off x="2770237" y="3635786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A</a:t>
            </a:r>
            <a:endParaRPr lang="pt-BR" sz="1800" b="1" dirty="0"/>
          </a:p>
        </p:txBody>
      </p:sp>
      <p:sp>
        <p:nvSpPr>
          <p:cNvPr id="16" name="Fluxograma: Conector 15">
            <a:extLst>
              <a:ext uri="{FF2B5EF4-FFF2-40B4-BE49-F238E27FC236}">
                <a16:creationId xmlns:a16="http://schemas.microsoft.com/office/drawing/2014/main" id="{627E1485-CFE0-4E41-9857-5A1E7127E955}"/>
              </a:ext>
            </a:extLst>
          </p:cNvPr>
          <p:cNvSpPr/>
          <p:nvPr/>
        </p:nvSpPr>
        <p:spPr>
          <a:xfrm>
            <a:off x="1774017" y="3639969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/>
              <a:t>A</a:t>
            </a:r>
          </a:p>
        </p:txBody>
      </p:sp>
      <p:sp>
        <p:nvSpPr>
          <p:cNvPr id="17" name="Fluxograma: Conector 16">
            <a:extLst>
              <a:ext uri="{FF2B5EF4-FFF2-40B4-BE49-F238E27FC236}">
                <a16:creationId xmlns:a16="http://schemas.microsoft.com/office/drawing/2014/main" id="{6A2BCE54-C910-47C2-8408-583E53F010FC}"/>
              </a:ext>
            </a:extLst>
          </p:cNvPr>
          <p:cNvSpPr/>
          <p:nvPr/>
        </p:nvSpPr>
        <p:spPr>
          <a:xfrm>
            <a:off x="2272589" y="3213494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</a:t>
            </a:r>
          </a:p>
        </p:txBody>
      </p:sp>
      <p:sp>
        <p:nvSpPr>
          <p:cNvPr id="19" name="Fluxograma: Conector 18">
            <a:extLst>
              <a:ext uri="{FF2B5EF4-FFF2-40B4-BE49-F238E27FC236}">
                <a16:creationId xmlns:a16="http://schemas.microsoft.com/office/drawing/2014/main" id="{315C2D05-5233-42A2-82AE-376B6B248AF9}"/>
              </a:ext>
            </a:extLst>
          </p:cNvPr>
          <p:cNvSpPr/>
          <p:nvPr/>
        </p:nvSpPr>
        <p:spPr>
          <a:xfrm>
            <a:off x="2272589" y="4035576"/>
            <a:ext cx="563183" cy="50192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/>
              <a:t>A</a:t>
            </a:r>
          </a:p>
        </p:txBody>
      </p: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B37B8230-6C18-4A51-A1EA-670E1442F51C}"/>
              </a:ext>
            </a:extLst>
          </p:cNvPr>
          <p:cNvCxnSpPr>
            <a:cxnSpLocks/>
          </p:cNvCxnSpPr>
          <p:nvPr/>
        </p:nvCxnSpPr>
        <p:spPr>
          <a:xfrm>
            <a:off x="2878149" y="4403943"/>
            <a:ext cx="949756" cy="885677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9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5"/>
            <a:ext cx="3698696" cy="30308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FORÇAS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Atendimento presencial, personalizado;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Segurança das informações;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APS é uma força porque atende as necessidades da igreja, bem completo;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 dos auxílios (praxe);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Baixa rotatividade na área de RH;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Autonomia do tesoureiro do campo na contratação;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Investimento em cursos;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Agilidade e dinamismo na resolução de problemas;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Assessoria a administração.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3431571"/>
            <a:ext cx="3698696" cy="3030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FRAQUEZAS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AMEAÇAS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política: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Instabilidade nos poderes;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Polarização política;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Decretos não sancionados;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Tributação do dízimo;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Mudança nas regras;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econômica: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Diminuição das entradas;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disponíveis para o trabalho;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Demissões de bons profissionais.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política: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Flexibilização das leis trabalhistas;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econômica: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Revisão de custos fixos, auxílios;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Menor rotatividade de funcionários;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Melhor seleção de pessoas;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Estudar novas modalidades de trabalho;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Demissões com maior aceitação;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Enxugar outras áreas (ministerial);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Reestruturação de departamentos e pessoal;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Estudos para utilização de leis para benefício da empresa.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370452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6"/>
            <a:ext cx="3698696" cy="3133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FORÇAS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719193"/>
            <a:ext cx="3698696" cy="5743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FRAQUESAS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APS também é uma fraqueza pela limitação dos projetos que se pretende desenvolver;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ao sistema APS, deficitário;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Integração limitada com mais sistemas de controle;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 de auxílios, inexistência ou falha;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 de admissão, entrevista e seleção de pessoas;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recrutamento hoje está no gestor e não nos processos;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DP precisa ser mais técnico, entender as informações, fazer análises......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Inexistência do RH na essência da função;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um sistema para contratação;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 um plano de recrutamento semestral, começando no RH e posteriormente sendo aprovado e selecionado pelo gestor;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Definir perfil para funções, auxiliando no processo de seleção;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Programas de trainee;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Avaliação de desempenho;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Inexistência de um plano de carreira;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visando a parte técnica;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Paternalismo profissional;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Advertências por escrito, inexistência;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de ponto;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Inexistência Plano dentário;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Inexistência Plano medicamentos;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programas input;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Melhorar nosso output direto ao cliente, contra cheque alto explicativo.</a:t>
            </a:r>
          </a:p>
          <a:p>
            <a:pPr algn="ctr"/>
            <a:endParaRPr lang="pt-BR" sz="700" b="1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AMEAÇAS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3927628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área será centralizada?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Pessoal;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Recursos humanos;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 centralização será parcial ou total? Qual função será centralizadas?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Processos total;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Pessoas parcial: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Centralizar função de DP, RH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Manter um analista em cada campo/instituição;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Estrutura: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 geral na união (obreiro);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Coordenador de DP (obreiro);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DPs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especialistas (não obreiro) (pendente);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Auxiliares alunos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fadminas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(pendente);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Analista de RH 1 em cada campo/instituição;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Prazo: agosto start, 6 meses (previsão);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Quais são outras áreas afetadas?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Contabilidade, tesouraria, escola, tesouraria de igrejas;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Quais processos precisam ser modificados?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viagem;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mensal;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Admissões;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Demissões;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Construir um aplicativo para relatórios e admissões pensando no IMPUT, o próprio usuário preenche seus dados;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Servindo também como base de dados para currículos.....;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 continuidade no sistema já iniciado pelo IATEC;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ADRA ES tem uma ferramenta que faz esse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imput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Padronizar o contrato de admissão para todos os campos;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de admissão ser dado pelo analista da igreja.....;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Banco de horas/compensação;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Advertências.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016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(Por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a importância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 de procedimentos;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Aumentar qualidade do serviço;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Resolução de problemas mais rápido;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Serviços igualitários para nossos “clientes”;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Ela irá gerar mais qualidade? Por que?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que atuaremos mais fortemente como REDE, por que teremos especialistas atuando com mais assertividade;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Cite 7 pontos positivos sobre a centralização desse departamento: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Continuidade de procedimentos saudáveis;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Qualificação da mão de obra;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mais especializado;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Acesso a informação do cliente;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Automatização do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imput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Preparação de novos profissionais;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Cite 10 pontos negativos sobre a centralização desse departamento: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Distância no atendimento;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Alocação dos atuais profissionais;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Menor promoção de profissionais;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Demissões..... se existirem;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 de autonomia do campo;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 de agilidade no atendimento.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960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(Onde)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Em que local será estabelecida 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União, FADMINAS e campos;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Que estrutura física será necessárias para a centralização? (Sala, equipamentos, móveis e outros)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Notbook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Impressora;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Servidores;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Wifi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internet;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de voz;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Moveis.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Qual estrutura tecnológica precisa ser desenvolvida para o sucesso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Conforme planilha;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545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69C3A4-4F9E-4A55-83CB-534698B1B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45" y="407007"/>
            <a:ext cx="10849510" cy="604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79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(Quando)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prazo para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meses;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Quando inicia o processo?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Setembro;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 centralização será realizada ao mesmo tempo para todos campos/instituições?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Paulatinamente;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Conforme ir alocando o grupo;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24582" cy="4351338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Cronograma de datas?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Inicia-se adoção dos novos processos;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Nomear o RH e o DP UNIÃO (1 ANALISTA CAMPO);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12/2020 – Nomearmos 2 especialistas FADMINAS (2 ANALISTAS CAMPO);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/2021 – Nomearmos 2 especialistas FADMINAS (2 ANALISTAS CAMPO);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01/2020 – Nomearmos coordenador STARTAPP (1 ANALISTA CAMPO);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02/2020 – Migração folha internatos (3 ANALISTAS INTERNATO);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03/2020 – Migração folha 2 campos (2 ANALISTAS CAMPO);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04/2020 – Migração folha 2 campos (2 ANALISTAS CAMPO).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79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Who? (Quem)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função será centralizada?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DP dos campos;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reduzida em toda USEB? (Relacionar nomes afetados)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Reduzir 14 colaboradores;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criada para a centralização? (Relacionar funções)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RH união;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DP união;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Coordenador STARTAPP;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Especialistas FADMINAS;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analistas.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5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41C159E-11EF-473F-A823-849372250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753" y="604143"/>
            <a:ext cx="8642493" cy="564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51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(Como)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Estudar e produzir relatórios mensais para campos/instituições: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Resumo folha pagamento escola;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menor aprendiz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PCD;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Resumo folha por entidade;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carga horaria x grade hora aula secretaria de educação;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Resumo relatórios gerais (mensal e viagens);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Criar canal de atendimento direto ao “cliente”: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oficial;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abertura de chamado; (ticket)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0800 atendimento;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 oficial;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Fornecer informações de procedimentos por meio tecnológico;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através da web (zoom);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Vídeos tutoriais;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Intranet com as políticas do RH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Definir periodicidade dos treinamentos para equipes;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mensais;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Sugerir comitê permanente de avaliação da área centralizada.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de avaliação das políticas de RH;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de análise de questões legais.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23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(Quanto)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custo da estrutura atual?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atual de pessoas 34;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R$ 1.930.453,18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o custo da nova estrutura?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nova estrutura 20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R$ 1.135.560,69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a economia prevista em 12 meses e em 48 meses?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meses – R$ 794.892,49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 meses – R$ 3.179.569,94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2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31D7E63-6F75-43A8-B724-6AE72F08849F}"/>
              </a:ext>
            </a:extLst>
          </p:cNvPr>
          <p:cNvSpPr/>
          <p:nvPr/>
        </p:nvSpPr>
        <p:spPr>
          <a:xfrm>
            <a:off x="1345048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u="sng" dirty="0"/>
              <a:t>Colégios</a:t>
            </a:r>
          </a:p>
          <a:p>
            <a:pPr algn="ctr"/>
            <a:r>
              <a:rPr lang="pt-BR" sz="1100" u="sng" dirty="0"/>
              <a:t>ARJ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38DBC84-E21D-4DE3-9F9A-37611241052C}"/>
              </a:ext>
            </a:extLst>
          </p:cNvPr>
          <p:cNvSpPr/>
          <p:nvPr/>
        </p:nvSpPr>
        <p:spPr>
          <a:xfrm>
            <a:off x="5406794" y="821732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TESOURARIA</a:t>
            </a: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CAB3D75B-7C59-4A49-BCC8-4097162CDA23}"/>
              </a:ext>
            </a:extLst>
          </p:cNvPr>
          <p:cNvSpPr/>
          <p:nvPr/>
        </p:nvSpPr>
        <p:spPr>
          <a:xfrm>
            <a:off x="2094214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ARS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1885530E-6C01-4A83-B41E-F63E94971DAB}"/>
              </a:ext>
            </a:extLst>
          </p:cNvPr>
          <p:cNvSpPr/>
          <p:nvPr/>
        </p:nvSpPr>
        <p:spPr>
          <a:xfrm>
            <a:off x="2843377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ARF</a:t>
            </a:r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D562413C-0B8D-4CD2-A331-994A1FA7FE58}"/>
              </a:ext>
            </a:extLst>
          </p:cNvPr>
          <p:cNvSpPr/>
          <p:nvPr/>
        </p:nvSpPr>
        <p:spPr>
          <a:xfrm>
            <a:off x="3593194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AMC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A11B6B3F-EBA0-432F-A9CA-15F9F11DA47B}"/>
              </a:ext>
            </a:extLst>
          </p:cNvPr>
          <p:cNvSpPr/>
          <p:nvPr/>
        </p:nvSpPr>
        <p:spPr>
          <a:xfrm>
            <a:off x="4342359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AMS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5AE02DE6-5009-4D16-8607-AD0521A2D49F}"/>
              </a:ext>
            </a:extLst>
          </p:cNvPr>
          <p:cNvSpPr/>
          <p:nvPr/>
        </p:nvSpPr>
        <p:spPr>
          <a:xfrm>
            <a:off x="5091524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AML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BA6C999E-A583-455D-9D44-47F838FDABEC}"/>
              </a:ext>
            </a:extLst>
          </p:cNvPr>
          <p:cNvSpPr/>
          <p:nvPr/>
        </p:nvSpPr>
        <p:spPr>
          <a:xfrm>
            <a:off x="5844515" y="585117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AES</a:t>
            </a:r>
          </a:p>
        </p:txBody>
      </p: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2C82129E-B1A8-4C67-8282-BF1943A0F47B}"/>
              </a:ext>
            </a:extLst>
          </p:cNvPr>
          <p:cNvSpPr/>
          <p:nvPr/>
        </p:nvSpPr>
        <p:spPr>
          <a:xfrm>
            <a:off x="7358312" y="585424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</a:t>
            </a:r>
            <a:endParaRPr lang="pt-BR" sz="1100" u="sng" dirty="0"/>
          </a:p>
          <a:p>
            <a:pPr algn="ctr"/>
            <a:r>
              <a:rPr lang="pt-BR" sz="1100" u="sng" dirty="0"/>
              <a:t>MMN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63A89CDF-CDB8-48F8-920D-5C380ADB21D6}"/>
              </a:ext>
            </a:extLst>
          </p:cNvPr>
          <p:cNvSpPr/>
          <p:nvPr/>
        </p:nvSpPr>
        <p:spPr>
          <a:xfrm>
            <a:off x="8107477" y="585424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MMO</a:t>
            </a: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A290F353-2357-4A82-A2DF-CB9C854BC7DF}"/>
              </a:ext>
            </a:extLst>
          </p:cNvPr>
          <p:cNvSpPr/>
          <p:nvPr/>
        </p:nvSpPr>
        <p:spPr>
          <a:xfrm>
            <a:off x="8857291" y="585424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u="sng" dirty="0"/>
              <a:t>Internato</a:t>
            </a:r>
          </a:p>
          <a:p>
            <a:pPr algn="ctr"/>
            <a:r>
              <a:rPr lang="pt-BR" sz="1100" u="sng" dirty="0"/>
              <a:t>FADMI</a:t>
            </a:r>
          </a:p>
        </p:txBody>
      </p:sp>
      <p:sp>
        <p:nvSpPr>
          <p:cNvPr id="68" name="Retângulo: Cantos Arredondados 67">
            <a:extLst>
              <a:ext uri="{FF2B5EF4-FFF2-40B4-BE49-F238E27FC236}">
                <a16:creationId xmlns:a16="http://schemas.microsoft.com/office/drawing/2014/main" id="{E8882F9B-CA33-4ED4-9035-8118D496E275}"/>
              </a:ext>
            </a:extLst>
          </p:cNvPr>
          <p:cNvSpPr/>
          <p:nvPr/>
        </p:nvSpPr>
        <p:spPr>
          <a:xfrm>
            <a:off x="9607110" y="585424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u="sng" dirty="0"/>
              <a:t>Internato</a:t>
            </a:r>
          </a:p>
          <a:p>
            <a:pPr algn="ctr"/>
            <a:r>
              <a:rPr lang="pt-BR" sz="1100" u="sng" dirty="0"/>
              <a:t>EDESSA</a:t>
            </a:r>
          </a:p>
        </p:txBody>
      </p: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9E97FC5B-2CE6-499F-8D3C-6E135B2FA5C5}"/>
              </a:ext>
            </a:extLst>
          </p:cNvPr>
          <p:cNvSpPr/>
          <p:nvPr/>
        </p:nvSpPr>
        <p:spPr>
          <a:xfrm>
            <a:off x="10356270" y="585424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Internato</a:t>
            </a:r>
          </a:p>
          <a:p>
            <a:pPr algn="ctr"/>
            <a:r>
              <a:rPr lang="pt-BR" sz="1100" u="sng" dirty="0"/>
              <a:t>IPAE</a:t>
            </a: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5C477352-9D6A-4CA6-9EAF-0BFDC9910E2C}"/>
              </a:ext>
            </a:extLst>
          </p:cNvPr>
          <p:cNvSpPr/>
          <p:nvPr/>
        </p:nvSpPr>
        <p:spPr>
          <a:xfrm>
            <a:off x="6605321" y="585424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105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Colégios </a:t>
            </a:r>
            <a:r>
              <a:rPr lang="pt-BR" sz="1100" u="sng" dirty="0"/>
              <a:t>ASES</a:t>
            </a:r>
          </a:p>
        </p:txBody>
      </p:sp>
      <p:sp>
        <p:nvSpPr>
          <p:cNvPr id="150" name="Retângulo: Cantos Arredondados 149">
            <a:extLst>
              <a:ext uri="{FF2B5EF4-FFF2-40B4-BE49-F238E27FC236}">
                <a16:creationId xmlns:a16="http://schemas.microsoft.com/office/drawing/2014/main" id="{081D7897-E07C-4806-8AA6-298F642378AD}"/>
              </a:ext>
            </a:extLst>
          </p:cNvPr>
          <p:cNvSpPr/>
          <p:nvPr/>
        </p:nvSpPr>
        <p:spPr>
          <a:xfrm>
            <a:off x="2732878" y="71557"/>
            <a:ext cx="6985051" cy="507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Organograma Assistente Financeiro</a:t>
            </a:r>
          </a:p>
        </p:txBody>
      </p: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90FB5AB3-2877-4D6F-9B86-07304952D96C}"/>
              </a:ext>
            </a:extLst>
          </p:cNvPr>
          <p:cNvSpPr/>
          <p:nvPr/>
        </p:nvSpPr>
        <p:spPr>
          <a:xfrm>
            <a:off x="3259957" y="3168257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AUDITORIA</a:t>
            </a:r>
          </a:p>
        </p:txBody>
      </p:sp>
      <p:sp>
        <p:nvSpPr>
          <p:cNvPr id="205" name="Retângulo: Cantos Arredondados 204">
            <a:extLst>
              <a:ext uri="{FF2B5EF4-FFF2-40B4-BE49-F238E27FC236}">
                <a16:creationId xmlns:a16="http://schemas.microsoft.com/office/drawing/2014/main" id="{E8EF62E6-DA29-4D55-B1CB-0F46525D7153}"/>
              </a:ext>
            </a:extLst>
          </p:cNvPr>
          <p:cNvSpPr/>
          <p:nvPr/>
        </p:nvSpPr>
        <p:spPr>
          <a:xfrm>
            <a:off x="7561779" y="3165374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CONTROLLER</a:t>
            </a:r>
          </a:p>
        </p:txBody>
      </p:sp>
      <p:cxnSp>
        <p:nvCxnSpPr>
          <p:cNvPr id="207" name="Conector reto 206">
            <a:extLst>
              <a:ext uri="{FF2B5EF4-FFF2-40B4-BE49-F238E27FC236}">
                <a16:creationId xmlns:a16="http://schemas.microsoft.com/office/drawing/2014/main" id="{767ECA70-67C1-4761-9783-A882CECD93D1}"/>
              </a:ext>
            </a:extLst>
          </p:cNvPr>
          <p:cNvCxnSpPr>
            <a:cxnSpLocks/>
          </p:cNvCxnSpPr>
          <p:nvPr/>
        </p:nvCxnSpPr>
        <p:spPr>
          <a:xfrm flipV="1">
            <a:off x="4843848" y="3400028"/>
            <a:ext cx="2717931" cy="2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62537898-1A24-474F-BBFE-78852E74245B}"/>
              </a:ext>
            </a:extLst>
          </p:cNvPr>
          <p:cNvCxnSpPr>
            <a:cxnSpLocks/>
            <a:stCxn id="18" idx="2"/>
            <a:endCxn id="58" idx="0"/>
          </p:cNvCxnSpPr>
          <p:nvPr/>
        </p:nvCxnSpPr>
        <p:spPr>
          <a:xfrm flipH="1">
            <a:off x="6198739" y="1569294"/>
            <a:ext cx="1" cy="42818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uxograma: Decisão 4">
            <a:extLst>
              <a:ext uri="{FF2B5EF4-FFF2-40B4-BE49-F238E27FC236}">
                <a16:creationId xmlns:a16="http://schemas.microsoft.com/office/drawing/2014/main" id="{3E8F6EF3-666D-4503-B7B4-EBC853E31E95}"/>
              </a:ext>
            </a:extLst>
          </p:cNvPr>
          <p:cNvSpPr/>
          <p:nvPr/>
        </p:nvSpPr>
        <p:spPr>
          <a:xfrm>
            <a:off x="1718432" y="3954282"/>
            <a:ext cx="1583891" cy="106699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STARTUP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COBRANÇA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37FADA9-54D7-40F6-81D6-C83521BA9B7E}"/>
              </a:ext>
            </a:extLst>
          </p:cNvPr>
          <p:cNvSpPr/>
          <p:nvPr/>
        </p:nvSpPr>
        <p:spPr>
          <a:xfrm>
            <a:off x="6769833" y="2106796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GERENTE EDUCAÇÃO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6B9C523-CC2B-4582-9856-665583168C0F}"/>
              </a:ext>
            </a:extLst>
          </p:cNvPr>
          <p:cNvSpPr/>
          <p:nvPr/>
        </p:nvSpPr>
        <p:spPr>
          <a:xfrm>
            <a:off x="4051902" y="2107391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ASSISTENTE FINANCEIRO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56430A9-5003-48E9-8498-F3CBF196B11E}"/>
              </a:ext>
            </a:extLst>
          </p:cNvPr>
          <p:cNvCxnSpPr>
            <a:cxnSpLocks/>
            <a:stCxn id="7" idx="3"/>
            <a:endCxn id="2" idx="1"/>
          </p:cNvCxnSpPr>
          <p:nvPr/>
        </p:nvCxnSpPr>
        <p:spPr>
          <a:xfrm flipV="1">
            <a:off x="5635793" y="2480577"/>
            <a:ext cx="1134040" cy="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uxograma: Decisão 27">
            <a:extLst>
              <a:ext uri="{FF2B5EF4-FFF2-40B4-BE49-F238E27FC236}">
                <a16:creationId xmlns:a16="http://schemas.microsoft.com/office/drawing/2014/main" id="{313A3F22-EFA4-4E5C-9DF5-E48F97545105}"/>
              </a:ext>
            </a:extLst>
          </p:cNvPr>
          <p:cNvSpPr/>
          <p:nvPr/>
        </p:nvSpPr>
        <p:spPr>
          <a:xfrm>
            <a:off x="395390" y="2998194"/>
            <a:ext cx="1583891" cy="106699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STARTUP</a:t>
            </a:r>
          </a:p>
          <a:p>
            <a:pPr algn="ctr"/>
            <a:r>
              <a:rPr lang="pt-BR" sz="1000" dirty="0">
                <a:solidFill>
                  <a:schemeClr val="bg1"/>
                </a:solidFill>
              </a:rPr>
              <a:t>CARNÊS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26D8C84E-E04D-4644-8A1E-8B2AAD50CE0C}"/>
              </a:ext>
            </a:extLst>
          </p:cNvPr>
          <p:cNvSpPr/>
          <p:nvPr/>
        </p:nvSpPr>
        <p:spPr>
          <a:xfrm>
            <a:off x="10526174" y="3347486"/>
            <a:ext cx="1414275" cy="2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Contabilidade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485D9FE2-7D98-46AD-BCF8-89D0C70B02BC}"/>
              </a:ext>
            </a:extLst>
          </p:cNvPr>
          <p:cNvSpPr/>
          <p:nvPr/>
        </p:nvSpPr>
        <p:spPr>
          <a:xfrm>
            <a:off x="10526173" y="3972080"/>
            <a:ext cx="1414275" cy="2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Caixa</a:t>
            </a:r>
          </a:p>
        </p:txBody>
      </p:sp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53E5C0C8-1DD7-44EA-AAC7-9C0A37079DC5}"/>
              </a:ext>
            </a:extLst>
          </p:cNvPr>
          <p:cNvCxnSpPr>
            <a:cxnSpLocks/>
          </p:cNvCxnSpPr>
          <p:nvPr/>
        </p:nvCxnSpPr>
        <p:spPr>
          <a:xfrm>
            <a:off x="8461700" y="2480577"/>
            <a:ext cx="1956498" cy="1297215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03F3A9AE-F92E-4C2D-90B1-929ED2A656E0}"/>
              </a:ext>
            </a:extLst>
          </p:cNvPr>
          <p:cNvCxnSpPr>
            <a:cxnSpLocks/>
          </p:cNvCxnSpPr>
          <p:nvPr/>
        </p:nvCxnSpPr>
        <p:spPr>
          <a:xfrm flipV="1">
            <a:off x="2053495" y="2480578"/>
            <a:ext cx="1865370" cy="132986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3BC8F547-8188-4DC6-8E53-EDF7BA98F19E}"/>
              </a:ext>
            </a:extLst>
          </p:cNvPr>
          <p:cNvSpPr/>
          <p:nvPr/>
        </p:nvSpPr>
        <p:spPr>
          <a:xfrm>
            <a:off x="10526173" y="3656882"/>
            <a:ext cx="1414275" cy="2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Recursos Humanos</a:t>
            </a:r>
          </a:p>
        </p:txBody>
      </p: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9A25559B-8839-40B5-9D57-6EE1980B62AD}"/>
              </a:ext>
            </a:extLst>
          </p:cNvPr>
          <p:cNvCxnSpPr>
            <a:cxnSpLocks/>
          </p:cNvCxnSpPr>
          <p:nvPr/>
        </p:nvCxnSpPr>
        <p:spPr>
          <a:xfrm>
            <a:off x="1643865" y="3810992"/>
            <a:ext cx="460623" cy="3151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ongresso retoma atividades, servidor é o alvo | Asmetro-SN">
            <a:extLst>
              <a:ext uri="{FF2B5EF4-FFF2-40B4-BE49-F238E27FC236}">
                <a16:creationId xmlns:a16="http://schemas.microsoft.com/office/drawing/2014/main" id="{3698950E-BDDF-4E16-8DAC-9124EFFC1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2" y="330518"/>
            <a:ext cx="1111036" cy="13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708F1CD6-B22E-47E3-B37D-E9ECD0FBB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914" y="158162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788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5"/>
            <a:ext cx="3698696" cy="30308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pt-BR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FORÇA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Relacionamento;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Dinamismo;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Acessibilidade;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Retorno imediato;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Agilidade;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Interligação entre os sistemas, sistemas conversam estre si, gerenciamento de filantropia do CFE x PSD;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Autonomia do tesoureiro assistente;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Relatórios a mão;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 de escola.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3431571"/>
            <a:ext cx="3698696" cy="3030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FRAQUEZAS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autonomia do tesoureiro escolar;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confiança na ponta da linha;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 não claras;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CFE sistema não atende, cobrança, reparcelamento, falta de alguns relatórios, pagamento por cartão, web, carnês impressos, deveria enviar apenas por zap, exatidão no relatório de filantropia;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AFS falta de relatórios;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Alta rotatividade;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Perfil dos tesoureiros de escola;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Harmonizar nossa cultura de rede;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inchada, alto custo (departamento);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Amadorismo na área de publicidade.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AMEAÇAS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política: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Afeta as estratégias;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 incerteza para o futuro;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Polariza o meio político;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de saúde: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Alunos fora da escola;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Medo das famílias;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econômica: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Dificuldade financeira;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Estancou novos investimentos;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Abertura novas unidades;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Evasão.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econômica: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de rede;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Ganho de alunos;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Fatores tecnológicos;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Redes sociais, pouca participação;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Robóticas, lousa interativa;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Campanhas publicitarias locais;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Flexibilidade nas negociações escolares;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Fundos de educação;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Rever custos fixos;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 uma pessoa para trabalhar o marketing da união.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2412756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 que)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área será centralizada? Tesoureiro Assistente Educação;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 centralização será parcial ou total? Total;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a. Tesoureiro CFO/assistente Educação Campo;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b. Gerente de educação;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Quais são outras áreas afetadas? Contabilidade, carnês, PSB.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sz="24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Quais processos precisam ser modificados? 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a.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Caixa fixo: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padrão para envio do recurso, estudar um padrão, orçamento para caixa fixo para todas as despesas, exemplo coordenação; 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b.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Taxa alunos: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Departamento específico pra taxa, embutir na anuidade, orçamento específico;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c.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Cantina: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Terceirizar, contratos padrão, produtos padrão, alvará, carteira assinada, uniforme, aprofundar estudo; </a:t>
            </a:r>
          </a:p>
          <a:p>
            <a:pPr marL="0" indent="0"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d.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Descontos: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Proposta condicional individual e condicional pagamento antecipado; </a:t>
            </a:r>
          </a:p>
          <a:p>
            <a:pPr marL="0" indent="0"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e.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padrão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vencimento de carnê dia 10;</a:t>
            </a:r>
            <a:endParaRPr lang="pt-B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f.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Regra de segurar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entrada do aluno no início do ano caso tenha mensalidades em atraso.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259B6E0B-4755-4396-9737-A77335282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680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35A7D1-B928-4537-AC44-35CC91370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D0B768-F348-4E94-BFE2-0535737EB6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9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pt-BR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(Por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a importância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Uniformidade nos procedimentos;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Evitar a concorrência interna;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de custo;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Especialistas na função;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Informações mais concisas e precisas;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Pensar como rede;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Ação mais coordenada para crescimento e investimentos;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Foco comum a todas unidades;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Decisões com ônus compartilhados.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Ela irá gerar mais qualidade? Por quê?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Sim. Porque atuaremos mais fortemente como REDE, trazendo novas propostas e levantando aquilo que já acontece de melhor em uma unidade para compartilhar com todas as outras.</a:t>
            </a:r>
          </a:p>
          <a:p>
            <a:endParaRPr lang="pt-BR" sz="3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B394D9-B8D6-4903-83DB-8AFFEC31D6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Cite 7 pontos positivos sobre a centralização desse departamento;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Continuidade dos procedimentos saudáveis;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fica refém do turnover administrativo;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Compreender o todo, pensar no bem maior;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Possibilidade de realizar compras corporativas;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mais planejado e padrão;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Consolidação da marca, abordagem padrão;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novas tecnologias por todos;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suporte mais especializado para os sistemas;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Ganho no treinamento.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Cite 10 pontos negativos sobre a centralização desse departamento.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Atendimento presencial, personalizado;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 de autonomia dos campos em alguns processos;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campo fica mais exposto a pequenos problemas;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Escolha de pessoas para funções estratégicas fica limitada;</a:t>
            </a:r>
          </a:p>
          <a:p>
            <a:pPr marL="742950" lvl="1" indent="-285750">
              <a:lnSpc>
                <a:spcPct val="100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Relacionamento mais frio, distante;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30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Alocação de pessoas.</a:t>
            </a:r>
            <a:r>
              <a:rPr lang="pt-BR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0000"/>
              </a:lnSpc>
            </a:pPr>
            <a:endParaRPr lang="pt-BR" sz="1300" dirty="0"/>
          </a:p>
        </p:txBody>
      </p:sp>
      <p:pic>
        <p:nvPicPr>
          <p:cNvPr id="6" name="Picture 2" descr="Tesouraria -">
            <a:extLst>
              <a:ext uri="{FF2B5EF4-FFF2-40B4-BE49-F238E27FC236}">
                <a16:creationId xmlns:a16="http://schemas.microsoft.com/office/drawing/2014/main" id="{02602401-2185-4B3B-A02F-0C9F6CE89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0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(Onde)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Em que local será estabelecida a centralização? União;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Que estrutura física será necessária para a centralização? (Sala, equipamentos, móveis e outros)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Notebook;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Cadeiras;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Celular;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Impressora.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Qual estrutura tecnológica precisa ser desenvolvida para o sucesso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Trelo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Zoom;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processos de bolsa online; (assistente social)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Assinatura de documentos online;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de vídeo para acompanhamento de obra.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8E8E2DEB-1E7C-4C25-B889-9F0B01763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952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(Quando)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prazo para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meses;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Quando inicia o processo?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Setembro;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 centralização será realizada ao mesmo tempo para todos campos/instituições?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Paulatinamente;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Conforme ir alocando o grupo.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Cronograma de datas?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Inicia-se adoção dos novos processos;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Chamado assistentes estrutura união;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Centralizar campos origem assistentes chamados para união;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Centralizar campo origem gerente central de carnês;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/2020 – Centralizar campos onde não tem assistente único pra função;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/2020 – Centralizar + 2 campos;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12/2020 – Centralizar + 2 campos.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EECDD7CA-45BB-47E3-82D3-3E8DD815D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392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Who? (Quem)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função será centralizada?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Assistente Educação;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reduzida em toda USEB? (Relacionar nomes afetados)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pessoas que atuam nos campos como assistente de educação;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criada para a centralização? (Relacionar funções)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Assistente educação campos;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Gerente educação campos.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CFEF192F-19CE-43B8-9D9C-23AD3230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375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(Como)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Estudar e produzir relatórios mensais para campos/instituições: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Inadimplência; (feito)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Análise financeira; (feito)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Fluxo de caixa; (feito)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de cobrança; (feito)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de carnês;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financeiro das obras;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matrículas (financeiro);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Criar canal de atendimento direto ao “cliente”: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padrão;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de abertura de chamado; (ticket)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 oficial;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Zoom;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Telefone. 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6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Sugerir comitê permanente de avaliação da área centralizada: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para investimentos;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para matrícula; (reajuste de mensalidade, estratégia e outros)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para marketing institucional;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para plano de carreira;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F2C7045E-DE64-4CE4-8483-EAE28DD2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445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(Quanto)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custo da estrutura atual?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atual 8 pessoas;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</a:t>
            </a:r>
            <a:r>
              <a:rPr lang="pt-B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1.192.985,70 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o custo da nova estrutura?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nova estrutura 2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R$ 307.997,72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a economia prevista em 12 meses e em 48 meses?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meses – R$ 884.987,98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 meses – R$ 3.539.951,92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454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31D7E63-6F75-43A8-B724-6AE72F08849F}"/>
              </a:ext>
            </a:extLst>
          </p:cNvPr>
          <p:cNvSpPr/>
          <p:nvPr/>
        </p:nvSpPr>
        <p:spPr>
          <a:xfrm>
            <a:off x="1337015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ARJ</a:t>
            </a:r>
          </a:p>
        </p:txBody>
      </p:sp>
      <p:sp>
        <p:nvSpPr>
          <p:cNvPr id="7" name="Fluxograma: Decisão 6">
            <a:extLst>
              <a:ext uri="{FF2B5EF4-FFF2-40B4-BE49-F238E27FC236}">
                <a16:creationId xmlns:a16="http://schemas.microsoft.com/office/drawing/2014/main" id="{27171BCE-04B2-4CAD-B5FC-285AC7F043FD}"/>
              </a:ext>
            </a:extLst>
          </p:cNvPr>
          <p:cNvSpPr/>
          <p:nvPr/>
        </p:nvSpPr>
        <p:spPr>
          <a:xfrm>
            <a:off x="4847132" y="3061711"/>
            <a:ext cx="2714647" cy="151264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u="sng" dirty="0">
                <a:solidFill>
                  <a:schemeClr val="bg1"/>
                </a:solidFill>
              </a:rPr>
              <a:t> </a:t>
            </a:r>
            <a:r>
              <a:rPr lang="pt-BR" sz="2400" b="1" u="sng" dirty="0">
                <a:solidFill>
                  <a:schemeClr val="bg1"/>
                </a:solidFill>
              </a:rPr>
              <a:t>STARTUP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FADMINAS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38DBC84-E21D-4DE3-9F9A-37611241052C}"/>
              </a:ext>
            </a:extLst>
          </p:cNvPr>
          <p:cNvSpPr/>
          <p:nvPr/>
        </p:nvSpPr>
        <p:spPr>
          <a:xfrm>
            <a:off x="5406794" y="821732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Gerente área CARNÊS</a:t>
            </a: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CAB3D75B-7C59-4A49-BCC8-4097162CDA23}"/>
              </a:ext>
            </a:extLst>
          </p:cNvPr>
          <p:cNvSpPr/>
          <p:nvPr/>
        </p:nvSpPr>
        <p:spPr>
          <a:xfrm>
            <a:off x="2086181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ARS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1885530E-6C01-4A83-B41E-F63E94971DAB}"/>
              </a:ext>
            </a:extLst>
          </p:cNvPr>
          <p:cNvSpPr/>
          <p:nvPr/>
        </p:nvSpPr>
        <p:spPr>
          <a:xfrm>
            <a:off x="2835344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Tesoureiro</a:t>
            </a:r>
            <a:r>
              <a:rPr lang="pt-BR" sz="1800" dirty="0"/>
              <a:t> </a:t>
            </a:r>
            <a:r>
              <a:rPr lang="pt-BR" sz="1100" dirty="0"/>
              <a:t>Colégio</a:t>
            </a:r>
          </a:p>
          <a:p>
            <a:pPr algn="ctr"/>
            <a:r>
              <a:rPr lang="pt-BR" sz="1100" u="sng" dirty="0"/>
              <a:t>ARF</a:t>
            </a:r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D562413C-0B8D-4CD2-A331-994A1FA7FE58}"/>
              </a:ext>
            </a:extLst>
          </p:cNvPr>
          <p:cNvSpPr/>
          <p:nvPr/>
        </p:nvSpPr>
        <p:spPr>
          <a:xfrm>
            <a:off x="3585161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Tesoureiro</a:t>
            </a:r>
            <a:r>
              <a:rPr lang="pt-BR" dirty="0"/>
              <a:t> </a:t>
            </a:r>
            <a:r>
              <a:rPr lang="pt-BR" sz="1100" dirty="0"/>
              <a:t>Colégio</a:t>
            </a:r>
          </a:p>
          <a:p>
            <a:pPr algn="ctr"/>
            <a:r>
              <a:rPr lang="pt-BR" sz="1100" u="sng" dirty="0"/>
              <a:t>AMC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A11B6B3F-EBA0-432F-A9CA-15F9F11DA47B}"/>
              </a:ext>
            </a:extLst>
          </p:cNvPr>
          <p:cNvSpPr/>
          <p:nvPr/>
        </p:nvSpPr>
        <p:spPr>
          <a:xfrm>
            <a:off x="4334326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AMS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5AE02DE6-5009-4D16-8607-AD0521A2D49F}"/>
              </a:ext>
            </a:extLst>
          </p:cNvPr>
          <p:cNvSpPr/>
          <p:nvPr/>
        </p:nvSpPr>
        <p:spPr>
          <a:xfrm>
            <a:off x="5083491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AML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BA6C999E-A583-455D-9D44-47F838FDABEC}"/>
              </a:ext>
            </a:extLst>
          </p:cNvPr>
          <p:cNvSpPr/>
          <p:nvPr/>
        </p:nvSpPr>
        <p:spPr>
          <a:xfrm>
            <a:off x="5836482" y="6035939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FADMI</a:t>
            </a:r>
          </a:p>
        </p:txBody>
      </p: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2C82129E-B1A8-4C67-8282-BF1943A0F47B}"/>
              </a:ext>
            </a:extLst>
          </p:cNvPr>
          <p:cNvSpPr/>
          <p:nvPr/>
        </p:nvSpPr>
        <p:spPr>
          <a:xfrm>
            <a:off x="7350279" y="603901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ASES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63A89CDF-CDB8-48F8-920D-5C380ADB21D6}"/>
              </a:ext>
            </a:extLst>
          </p:cNvPr>
          <p:cNvSpPr/>
          <p:nvPr/>
        </p:nvSpPr>
        <p:spPr>
          <a:xfrm>
            <a:off x="8099444" y="603901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MMN</a:t>
            </a: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A290F353-2357-4A82-A2DF-CB9C854BC7DF}"/>
              </a:ext>
            </a:extLst>
          </p:cNvPr>
          <p:cNvSpPr/>
          <p:nvPr/>
        </p:nvSpPr>
        <p:spPr>
          <a:xfrm>
            <a:off x="8849258" y="603901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MMO</a:t>
            </a:r>
          </a:p>
        </p:txBody>
      </p:sp>
      <p:sp>
        <p:nvSpPr>
          <p:cNvPr id="68" name="Retângulo: Cantos Arredondados 67">
            <a:extLst>
              <a:ext uri="{FF2B5EF4-FFF2-40B4-BE49-F238E27FC236}">
                <a16:creationId xmlns:a16="http://schemas.microsoft.com/office/drawing/2014/main" id="{E8882F9B-CA33-4ED4-9035-8118D496E275}"/>
              </a:ext>
            </a:extLst>
          </p:cNvPr>
          <p:cNvSpPr/>
          <p:nvPr/>
        </p:nvSpPr>
        <p:spPr>
          <a:xfrm>
            <a:off x="9599077" y="603901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EDESSA</a:t>
            </a:r>
          </a:p>
        </p:txBody>
      </p: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9E97FC5B-2CE6-499F-8D3C-6E135B2FA5C5}"/>
              </a:ext>
            </a:extLst>
          </p:cNvPr>
          <p:cNvSpPr/>
          <p:nvPr/>
        </p:nvSpPr>
        <p:spPr>
          <a:xfrm>
            <a:off x="10348237" y="603901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IPAE</a:t>
            </a: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5C477352-9D6A-4CA6-9EAF-0BFDC9910E2C}"/>
              </a:ext>
            </a:extLst>
          </p:cNvPr>
          <p:cNvSpPr/>
          <p:nvPr/>
        </p:nvSpPr>
        <p:spPr>
          <a:xfrm>
            <a:off x="6597288" y="603901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Tesoureiro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Colégio</a:t>
            </a:r>
          </a:p>
          <a:p>
            <a:pPr algn="ctr"/>
            <a:r>
              <a:rPr lang="pt-BR" sz="1100" u="sng" dirty="0"/>
              <a:t>AES</a:t>
            </a:r>
          </a:p>
        </p:txBody>
      </p:sp>
      <p:sp>
        <p:nvSpPr>
          <p:cNvPr id="137" name="Fluxograma: Conector 136">
            <a:extLst>
              <a:ext uri="{FF2B5EF4-FFF2-40B4-BE49-F238E27FC236}">
                <a16:creationId xmlns:a16="http://schemas.microsoft.com/office/drawing/2014/main" id="{4E433F57-7D25-4575-BC29-52299BA24BEE}"/>
              </a:ext>
            </a:extLst>
          </p:cNvPr>
          <p:cNvSpPr/>
          <p:nvPr/>
        </p:nvSpPr>
        <p:spPr>
          <a:xfrm>
            <a:off x="5561316" y="4626351"/>
            <a:ext cx="1265814" cy="942497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AUXILIAR</a:t>
            </a:r>
          </a:p>
        </p:txBody>
      </p:sp>
      <p:sp>
        <p:nvSpPr>
          <p:cNvPr id="139" name="Fluxograma: Conector 138">
            <a:extLst>
              <a:ext uri="{FF2B5EF4-FFF2-40B4-BE49-F238E27FC236}">
                <a16:creationId xmlns:a16="http://schemas.microsoft.com/office/drawing/2014/main" id="{C2F9DD39-62BA-41AA-871E-E772C1DC1FC9}"/>
              </a:ext>
            </a:extLst>
          </p:cNvPr>
          <p:cNvSpPr/>
          <p:nvPr/>
        </p:nvSpPr>
        <p:spPr>
          <a:xfrm>
            <a:off x="3863286" y="4626351"/>
            <a:ext cx="1265814" cy="942497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AUXILIAR</a:t>
            </a:r>
          </a:p>
        </p:txBody>
      </p:sp>
      <p:sp>
        <p:nvSpPr>
          <p:cNvPr id="141" name="Fluxograma: Conector 140">
            <a:extLst>
              <a:ext uri="{FF2B5EF4-FFF2-40B4-BE49-F238E27FC236}">
                <a16:creationId xmlns:a16="http://schemas.microsoft.com/office/drawing/2014/main" id="{3B77F883-EB15-4376-A1E6-695CCC361EEB}"/>
              </a:ext>
            </a:extLst>
          </p:cNvPr>
          <p:cNvSpPr/>
          <p:nvPr/>
        </p:nvSpPr>
        <p:spPr>
          <a:xfrm>
            <a:off x="7265379" y="4626351"/>
            <a:ext cx="1265814" cy="942497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AUXILIAR</a:t>
            </a:r>
          </a:p>
        </p:txBody>
      </p:sp>
      <p:sp>
        <p:nvSpPr>
          <p:cNvPr id="147" name="Seta: da Esquerda para a Direita 146">
            <a:extLst>
              <a:ext uri="{FF2B5EF4-FFF2-40B4-BE49-F238E27FC236}">
                <a16:creationId xmlns:a16="http://schemas.microsoft.com/office/drawing/2014/main" id="{2DAE7A9A-17D4-44FA-9822-4F67D6F7EA1B}"/>
              </a:ext>
            </a:extLst>
          </p:cNvPr>
          <p:cNvSpPr/>
          <p:nvPr/>
        </p:nvSpPr>
        <p:spPr>
          <a:xfrm rot="16200000">
            <a:off x="6034446" y="5646323"/>
            <a:ext cx="358845" cy="30788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0" name="Retângulo: Cantos Arredondados 149">
            <a:extLst>
              <a:ext uri="{FF2B5EF4-FFF2-40B4-BE49-F238E27FC236}">
                <a16:creationId xmlns:a16="http://schemas.microsoft.com/office/drawing/2014/main" id="{081D7897-E07C-4806-8AA6-298F642378AD}"/>
              </a:ext>
            </a:extLst>
          </p:cNvPr>
          <p:cNvSpPr/>
          <p:nvPr/>
        </p:nvSpPr>
        <p:spPr>
          <a:xfrm>
            <a:off x="2732878" y="71557"/>
            <a:ext cx="6985051" cy="507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Organograma Central de Carnês</a:t>
            </a:r>
          </a:p>
        </p:txBody>
      </p: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90FB5AB3-2877-4D6F-9B86-07304952D96C}"/>
              </a:ext>
            </a:extLst>
          </p:cNvPr>
          <p:cNvSpPr/>
          <p:nvPr/>
        </p:nvSpPr>
        <p:spPr>
          <a:xfrm>
            <a:off x="3259957" y="2223041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AUDITORIA</a:t>
            </a:r>
          </a:p>
        </p:txBody>
      </p:sp>
      <p:sp>
        <p:nvSpPr>
          <p:cNvPr id="205" name="Retângulo: Cantos Arredondados 204">
            <a:extLst>
              <a:ext uri="{FF2B5EF4-FFF2-40B4-BE49-F238E27FC236}">
                <a16:creationId xmlns:a16="http://schemas.microsoft.com/office/drawing/2014/main" id="{E8EF62E6-DA29-4D55-B1CB-0F46525D7153}"/>
              </a:ext>
            </a:extLst>
          </p:cNvPr>
          <p:cNvSpPr/>
          <p:nvPr/>
        </p:nvSpPr>
        <p:spPr>
          <a:xfrm>
            <a:off x="7561779" y="2220158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CONTROLLER</a:t>
            </a:r>
          </a:p>
        </p:txBody>
      </p:sp>
      <p:cxnSp>
        <p:nvCxnSpPr>
          <p:cNvPr id="207" name="Conector reto 206">
            <a:extLst>
              <a:ext uri="{FF2B5EF4-FFF2-40B4-BE49-F238E27FC236}">
                <a16:creationId xmlns:a16="http://schemas.microsoft.com/office/drawing/2014/main" id="{767ECA70-67C1-4761-9783-A882CECD93D1}"/>
              </a:ext>
            </a:extLst>
          </p:cNvPr>
          <p:cNvCxnSpPr>
            <a:cxnSpLocks/>
          </p:cNvCxnSpPr>
          <p:nvPr/>
        </p:nvCxnSpPr>
        <p:spPr>
          <a:xfrm flipV="1">
            <a:off x="4843848" y="2454812"/>
            <a:ext cx="2717931" cy="2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62537898-1A24-474F-BBFE-78852E74245B}"/>
              </a:ext>
            </a:extLst>
          </p:cNvPr>
          <p:cNvCxnSpPr>
            <a:cxnSpLocks/>
            <a:stCxn id="18" idx="2"/>
            <a:endCxn id="7" idx="0"/>
          </p:cNvCxnSpPr>
          <p:nvPr/>
        </p:nvCxnSpPr>
        <p:spPr>
          <a:xfrm>
            <a:off x="6198740" y="1569294"/>
            <a:ext cx="5716" cy="1492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ta: da Esquerda para a Direita 8">
            <a:extLst>
              <a:ext uri="{FF2B5EF4-FFF2-40B4-BE49-F238E27FC236}">
                <a16:creationId xmlns:a16="http://schemas.microsoft.com/office/drawing/2014/main" id="{02B84AE5-D26D-4539-9389-5E7AC503DBE1}"/>
              </a:ext>
            </a:extLst>
          </p:cNvPr>
          <p:cNvSpPr/>
          <p:nvPr/>
        </p:nvSpPr>
        <p:spPr>
          <a:xfrm rot="16200000">
            <a:off x="7746506" y="5627516"/>
            <a:ext cx="358845" cy="30788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da Esquerda para a Direita 9">
            <a:extLst>
              <a:ext uri="{FF2B5EF4-FFF2-40B4-BE49-F238E27FC236}">
                <a16:creationId xmlns:a16="http://schemas.microsoft.com/office/drawing/2014/main" id="{54FA85DB-FA8C-4BDE-905C-9B305257B9C6}"/>
              </a:ext>
            </a:extLst>
          </p:cNvPr>
          <p:cNvSpPr/>
          <p:nvPr/>
        </p:nvSpPr>
        <p:spPr>
          <a:xfrm rot="16200000">
            <a:off x="4316770" y="5628648"/>
            <a:ext cx="358845" cy="30788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Picture 2" descr="Congresso retoma atividades, servidor é o alvo | Asmetro-SN">
            <a:extLst>
              <a:ext uri="{FF2B5EF4-FFF2-40B4-BE49-F238E27FC236}">
                <a16:creationId xmlns:a16="http://schemas.microsoft.com/office/drawing/2014/main" id="{1D3BE358-7875-4FC9-81E6-91410387C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2" y="330518"/>
            <a:ext cx="1111036" cy="13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esouraria -">
            <a:extLst>
              <a:ext uri="{FF2B5EF4-FFF2-40B4-BE49-F238E27FC236}">
                <a16:creationId xmlns:a16="http://schemas.microsoft.com/office/drawing/2014/main" id="{B5AB2353-5FBA-44EE-8EB2-6482A99C4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914" y="158162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102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5"/>
            <a:ext cx="3698696" cy="30308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FORÇAS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 uma pessoa específica;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Filtro de erros na hora de entregar o boleto;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Contato com o pai na porta da escola;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CFE para gerenciamento de carnês;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Relatórios do CFE são práticos e claros.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3431571"/>
            <a:ext cx="3698696" cy="3030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FRAQUEZAS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ter uma pessoa especifica para trabalhar no assunto;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Entregar um boleto via tecnologia;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Rotina de envio e baixa de carnês, deficiente;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métodos e critérios </a:t>
            </a:r>
            <a:r>
              <a:rPr lang="pt-B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</a:t>
            </a: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definidos, padronização;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 da data de vencimento para toda união;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Cadastro deficitário dos clientes;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treinamento técnico;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disperso e não centralizado;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Desinteresse pelos novos processos e atualizações;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Recebimento na escola;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 para pagamento em cartão;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CFE pelas tecnologias faltantes;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Reparcelamento de dívidas;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Limitado para pagamento de múltiplas pessoas.</a:t>
            </a:r>
            <a:endParaRPr lang="pt-BR" sz="14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AMEAÇAS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site pra pagar carnes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aplicativo pra pagar carnes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falta de um sistema mais completo;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Envio automático de carnê para o responsável financeiro;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 do negocie aqui;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Centralizar informação;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Inteligência artificial com respostas automáticas (Olivia bancária);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 para o pai o que está devendo;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Dicas de economia;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próximo do vencimento;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Negociações de cobrança.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Desenvolvimento via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fadminas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Contratos online, digitalizados;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Contrato sequencial;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Matricula online;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Assinaturas online;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OneDrive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340599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área será centralizada?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Carnês;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 centralização será parcial ou total? Qual função será centralizadas?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Todas atividades voltadas ao CFE;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Quais são outras áreas afetadas?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Tesouraria de escola;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Assistente;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Cobrança;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Filantropia;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Contabilidade; 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Quais processos precisam ser modificados?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CFE;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secretaria;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Formalizar contato tesoureiro abrir chamado (e-mail);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Diálogo pelo sistema </a:t>
            </a: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cedrus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Metas de tempo de resposta;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Definir autonomia gerente da central de carnes;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Quais processos serão mantidos?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Desconto se mantem pela tesouraria do colégio;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Impressão de carnes pelo colégio;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Procedimento verifica pagamentos (tesoureiro de escola);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Escola propõem aumento de mensalidade ano seguinte;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 financeira, departamental avaliam juntamente com escola o percentual na reunião orçamentaria de matrículas</a:t>
            </a:r>
            <a:r>
              <a:rPr lang="pt-BR" sz="1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14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580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(Por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a importância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Unificação de procedimentos;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de erros e problemas;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Agilizar o procedimento;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Segurança maior ao processo de recebimentos;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 um responsável pela área;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padronizado para tesouraria e secretaria;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mais qualificados;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Ela irá gerar mais qualidade? Por quê?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teremos procedimentos igualitários.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especializado;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Cite 7 pontos positivos sobre a centralização desse departamento;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Planejamento da matrícula mais organizado e amplo;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da carga do tesoureiro de escola;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 de diversos processos, exemplo o desconto;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Fortalecer o ciclo da cobrança;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Melhor cadastro de nossos clientes;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Continuidade de procedimento saudáveis;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Custo menor para execução dessas tarefas;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mais especializado dos sistemas;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novas ferramentas tecnológicas, ferramentas mais adequadas.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Cite 10 pontos negativos sobre a centralização desse departamento: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 de execução podendo causar erros;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causar burocracia;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Atendimento não tão </a:t>
            </a:r>
            <a:r>
              <a:rPr lang="pt-BR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agil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 da autonomia do tesoureiro da escola;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campo fica mais exposto a pequenos problemas.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519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(Onde)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1.Em que local será estabelecida 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FADMINAS;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2.Que estrutura física será necessárias para a centralização? (Sala, equipamentos, móveis e outros)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Notebook/computador;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Armário;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Impressora;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Qual estrutura tecnológica precisa ser desenvolvida para o sucesso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 robusta;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já atende bem;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101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(Quando)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prazo para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meses;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Quando inicia o processo?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Setembro;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 centralização será realizada ao mesmo tempo para todos campos/instituições?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Paulatinamente;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Cronograma de datas?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JULHO 2020 Gerente de carnês;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JULHO 2020 Recrutamento alunos;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AGOSTO 2020 Sala FADMINAS;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SETEMBRO 2020 Início das atividades.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945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Who? (Quem)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função será centralizada?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de carnês;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Qual estrutura será reduzida em toda USEB? (Relacionar nomes afetados)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Reduzir 7 colaboradores; 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Qual estrutura será criada para a centralização? (Relacionar funções)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carnês;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Alunos auxiliares.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627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(Como)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Estudar e produzir relatórios mensais para campos/instituições: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atividades;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cadastro de alunos;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pendencias na geração dos carnês;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Ranking de cadastro de alunos;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carnês gerados mensalmente;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Movimentação de alunos;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alteração de datas de carnês;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descontos;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Criar canal de atendimento direto ao “cliente”;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oficial;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 oficial por atendente;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Fornecer informações de procedimentos por meio tecnológico: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via web (zoom);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Vídeos tutorias de rotinas....;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Intranet políticas de CFE, SECRETARIA e FILANTROPIA;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 e capacitações nos sistemas;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Encontros mensais.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839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(Quanto)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custo da estrutura atual?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atual de pessoas 7;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R$ 403.295,43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o custo da nova estrutura?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nova estrutura: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1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Alunos 3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Gerente R$ 128.504,88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alunos R$ 54.000,00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a economia prevista em 12 meses e em 48 meses?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meses – R$ 220.790,55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 meses – R$ 883.162,20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027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31D7E63-6F75-43A8-B724-6AE72F08849F}"/>
              </a:ext>
            </a:extLst>
          </p:cNvPr>
          <p:cNvSpPr/>
          <p:nvPr/>
        </p:nvSpPr>
        <p:spPr>
          <a:xfrm>
            <a:off x="997969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/>
              <a:t>Arquiteto</a:t>
            </a:r>
            <a:endParaRPr lang="pt-BR" sz="1100" dirty="0"/>
          </a:p>
          <a:p>
            <a:pPr algn="ctr"/>
            <a:r>
              <a:rPr lang="pt-BR" sz="1100" u="sng" dirty="0"/>
              <a:t>ARJ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38DBC84-E21D-4DE3-9F9A-37611241052C}"/>
              </a:ext>
            </a:extLst>
          </p:cNvPr>
          <p:cNvSpPr/>
          <p:nvPr/>
        </p:nvSpPr>
        <p:spPr>
          <a:xfrm>
            <a:off x="5408847" y="842381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COORDENADOR Arquitetura Engenharia</a:t>
            </a: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CAB3D75B-7C59-4A49-BCC8-4097162CDA23}"/>
              </a:ext>
            </a:extLst>
          </p:cNvPr>
          <p:cNvSpPr/>
          <p:nvPr/>
        </p:nvSpPr>
        <p:spPr>
          <a:xfrm>
            <a:off x="1747135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ARS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1885530E-6C01-4A83-B41E-F63E94971DAB}"/>
              </a:ext>
            </a:extLst>
          </p:cNvPr>
          <p:cNvSpPr/>
          <p:nvPr/>
        </p:nvSpPr>
        <p:spPr>
          <a:xfrm>
            <a:off x="2496298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ARF</a:t>
            </a:r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D562413C-0B8D-4CD2-A331-994A1FA7FE58}"/>
              </a:ext>
            </a:extLst>
          </p:cNvPr>
          <p:cNvSpPr/>
          <p:nvPr/>
        </p:nvSpPr>
        <p:spPr>
          <a:xfrm>
            <a:off x="3246115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AMC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A11B6B3F-EBA0-432F-A9CA-15F9F11DA47B}"/>
              </a:ext>
            </a:extLst>
          </p:cNvPr>
          <p:cNvSpPr/>
          <p:nvPr/>
        </p:nvSpPr>
        <p:spPr>
          <a:xfrm>
            <a:off x="3995280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AMS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5AE02DE6-5009-4D16-8607-AD0521A2D49F}"/>
              </a:ext>
            </a:extLst>
          </p:cNvPr>
          <p:cNvSpPr/>
          <p:nvPr/>
        </p:nvSpPr>
        <p:spPr>
          <a:xfrm>
            <a:off x="4744445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AML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BA6C999E-A583-455D-9D44-47F838FDABEC}"/>
              </a:ext>
            </a:extLst>
          </p:cNvPr>
          <p:cNvSpPr/>
          <p:nvPr/>
        </p:nvSpPr>
        <p:spPr>
          <a:xfrm>
            <a:off x="5497436" y="514358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ASES</a:t>
            </a:r>
          </a:p>
        </p:txBody>
      </p: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2C82129E-B1A8-4C67-8282-BF1943A0F47B}"/>
              </a:ext>
            </a:extLst>
          </p:cNvPr>
          <p:cNvSpPr/>
          <p:nvPr/>
        </p:nvSpPr>
        <p:spPr>
          <a:xfrm>
            <a:off x="8499938" y="516128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USEB</a:t>
            </a:r>
          </a:p>
          <a:p>
            <a:pPr algn="ctr"/>
            <a:r>
              <a:rPr lang="pt-BR" sz="1100" u="sng" dirty="0"/>
              <a:t>FADMI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63A89CDF-CDB8-48F8-920D-5C380ADB21D6}"/>
              </a:ext>
            </a:extLst>
          </p:cNvPr>
          <p:cNvSpPr/>
          <p:nvPr/>
        </p:nvSpPr>
        <p:spPr>
          <a:xfrm>
            <a:off x="9249103" y="516128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USEB</a:t>
            </a:r>
          </a:p>
          <a:p>
            <a:pPr algn="ctr"/>
            <a:r>
              <a:rPr lang="pt-BR" sz="1100" u="sng" dirty="0"/>
              <a:t>MMN</a:t>
            </a: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A290F353-2357-4A82-A2DF-CB9C854BC7DF}"/>
              </a:ext>
            </a:extLst>
          </p:cNvPr>
          <p:cNvSpPr/>
          <p:nvPr/>
        </p:nvSpPr>
        <p:spPr>
          <a:xfrm>
            <a:off x="9998917" y="516128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USEB</a:t>
            </a:r>
          </a:p>
          <a:p>
            <a:pPr algn="ctr"/>
            <a:r>
              <a:rPr lang="pt-BR" sz="1100" u="sng" dirty="0"/>
              <a:t>MMO</a:t>
            </a:r>
          </a:p>
        </p:txBody>
      </p:sp>
      <p:sp>
        <p:nvSpPr>
          <p:cNvPr id="68" name="Retângulo: Cantos Arredondados 67">
            <a:extLst>
              <a:ext uri="{FF2B5EF4-FFF2-40B4-BE49-F238E27FC236}">
                <a16:creationId xmlns:a16="http://schemas.microsoft.com/office/drawing/2014/main" id="{E8882F9B-CA33-4ED4-9035-8118D496E275}"/>
              </a:ext>
            </a:extLst>
          </p:cNvPr>
          <p:cNvSpPr/>
          <p:nvPr/>
        </p:nvSpPr>
        <p:spPr>
          <a:xfrm>
            <a:off x="6999597" y="516128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USEB</a:t>
            </a:r>
          </a:p>
          <a:p>
            <a:pPr algn="ctr"/>
            <a:r>
              <a:rPr lang="pt-BR" sz="1100" u="sng" dirty="0"/>
              <a:t>EDESSA</a:t>
            </a:r>
          </a:p>
        </p:txBody>
      </p: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9E97FC5B-2CE6-499F-8D3C-6E135B2FA5C5}"/>
              </a:ext>
            </a:extLst>
          </p:cNvPr>
          <p:cNvSpPr/>
          <p:nvPr/>
        </p:nvSpPr>
        <p:spPr>
          <a:xfrm>
            <a:off x="7748757" y="5161287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USEB</a:t>
            </a:r>
          </a:p>
          <a:p>
            <a:pPr algn="ctr"/>
            <a:r>
              <a:rPr lang="pt-BR" sz="1100" u="sng" dirty="0"/>
              <a:t>IPAE</a:t>
            </a: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5C477352-9D6A-4CA6-9EAF-0BFDC9910E2C}"/>
              </a:ext>
            </a:extLst>
          </p:cNvPr>
          <p:cNvSpPr/>
          <p:nvPr/>
        </p:nvSpPr>
        <p:spPr>
          <a:xfrm>
            <a:off x="6251793" y="515909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AES</a:t>
            </a:r>
          </a:p>
        </p:txBody>
      </p:sp>
      <p:sp>
        <p:nvSpPr>
          <p:cNvPr id="150" name="Retângulo: Cantos Arredondados 149">
            <a:extLst>
              <a:ext uri="{FF2B5EF4-FFF2-40B4-BE49-F238E27FC236}">
                <a16:creationId xmlns:a16="http://schemas.microsoft.com/office/drawing/2014/main" id="{081D7897-E07C-4806-8AA6-298F642378AD}"/>
              </a:ext>
            </a:extLst>
          </p:cNvPr>
          <p:cNvSpPr/>
          <p:nvPr/>
        </p:nvSpPr>
        <p:spPr>
          <a:xfrm>
            <a:off x="2732878" y="71557"/>
            <a:ext cx="6985051" cy="507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Organograma Arquitetura / Engenharia</a:t>
            </a:r>
          </a:p>
        </p:txBody>
      </p:sp>
      <p:cxnSp>
        <p:nvCxnSpPr>
          <p:cNvPr id="164" name="Conector de Seta Reta 163">
            <a:extLst>
              <a:ext uri="{FF2B5EF4-FFF2-40B4-BE49-F238E27FC236}">
                <a16:creationId xmlns:a16="http://schemas.microsoft.com/office/drawing/2014/main" id="{E996AB7E-2AEC-486B-83BE-594A7E40CB68}"/>
              </a:ext>
            </a:extLst>
          </p:cNvPr>
          <p:cNvCxnSpPr>
            <a:cxnSpLocks/>
          </p:cNvCxnSpPr>
          <p:nvPr/>
        </p:nvCxnSpPr>
        <p:spPr>
          <a:xfrm>
            <a:off x="11117445" y="3965447"/>
            <a:ext cx="0" cy="1070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de Seta Reta 168">
            <a:extLst>
              <a:ext uri="{FF2B5EF4-FFF2-40B4-BE49-F238E27FC236}">
                <a16:creationId xmlns:a16="http://schemas.microsoft.com/office/drawing/2014/main" id="{02EABA60-3ED2-40A2-AC82-27CF3FC6FF34}"/>
              </a:ext>
            </a:extLst>
          </p:cNvPr>
          <p:cNvCxnSpPr>
            <a:cxnSpLocks/>
          </p:cNvCxnSpPr>
          <p:nvPr/>
        </p:nvCxnSpPr>
        <p:spPr>
          <a:xfrm>
            <a:off x="1321370" y="3965447"/>
            <a:ext cx="0" cy="1070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90FB5AB3-2877-4D6F-9B86-07304952D96C}"/>
              </a:ext>
            </a:extLst>
          </p:cNvPr>
          <p:cNvSpPr/>
          <p:nvPr/>
        </p:nvSpPr>
        <p:spPr>
          <a:xfrm>
            <a:off x="3259957" y="2533849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AUDITORIA</a:t>
            </a:r>
          </a:p>
        </p:txBody>
      </p:sp>
      <p:sp>
        <p:nvSpPr>
          <p:cNvPr id="205" name="Retângulo: Cantos Arredondados 204">
            <a:extLst>
              <a:ext uri="{FF2B5EF4-FFF2-40B4-BE49-F238E27FC236}">
                <a16:creationId xmlns:a16="http://schemas.microsoft.com/office/drawing/2014/main" id="{E8EF62E6-DA29-4D55-B1CB-0F46525D7153}"/>
              </a:ext>
            </a:extLst>
          </p:cNvPr>
          <p:cNvSpPr/>
          <p:nvPr/>
        </p:nvSpPr>
        <p:spPr>
          <a:xfrm>
            <a:off x="7561779" y="2530966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CONTROLLER</a:t>
            </a:r>
          </a:p>
        </p:txBody>
      </p:sp>
      <p:cxnSp>
        <p:nvCxnSpPr>
          <p:cNvPr id="207" name="Conector reto 206">
            <a:extLst>
              <a:ext uri="{FF2B5EF4-FFF2-40B4-BE49-F238E27FC236}">
                <a16:creationId xmlns:a16="http://schemas.microsoft.com/office/drawing/2014/main" id="{767ECA70-67C1-4761-9783-A882CECD93D1}"/>
              </a:ext>
            </a:extLst>
          </p:cNvPr>
          <p:cNvCxnSpPr>
            <a:cxnSpLocks/>
            <a:stCxn id="197" idx="3"/>
            <a:endCxn id="205" idx="1"/>
          </p:cNvCxnSpPr>
          <p:nvPr/>
        </p:nvCxnSpPr>
        <p:spPr>
          <a:xfrm flipV="1">
            <a:off x="4843848" y="2751860"/>
            <a:ext cx="2717931" cy="2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A69D7F9-9CFB-41A5-A55A-AA643CA4F90B}"/>
              </a:ext>
            </a:extLst>
          </p:cNvPr>
          <p:cNvSpPr/>
          <p:nvPr/>
        </p:nvSpPr>
        <p:spPr>
          <a:xfrm>
            <a:off x="6933171" y="1950007"/>
            <a:ext cx="1414275" cy="2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Controle Patrimonial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344CB46-A575-42B0-AD49-77D5038327DB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6200793" y="1589943"/>
            <a:ext cx="20177" cy="3553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E846F1C-5617-4F5D-B90E-FD54786038BA}"/>
              </a:ext>
            </a:extLst>
          </p:cNvPr>
          <p:cNvCxnSpPr>
            <a:cxnSpLocks/>
            <a:stCxn id="39" idx="3"/>
            <a:endCxn id="2" idx="1"/>
          </p:cNvCxnSpPr>
          <p:nvPr/>
        </p:nvCxnSpPr>
        <p:spPr>
          <a:xfrm>
            <a:off x="5451029" y="2079845"/>
            <a:ext cx="14821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472F0BF2-C02C-4937-A6EA-BF4F822FFC21}"/>
              </a:ext>
            </a:extLst>
          </p:cNvPr>
          <p:cNvCxnSpPr>
            <a:cxnSpLocks/>
          </p:cNvCxnSpPr>
          <p:nvPr/>
        </p:nvCxnSpPr>
        <p:spPr>
          <a:xfrm>
            <a:off x="6204855" y="1733093"/>
            <a:ext cx="4860000" cy="898367"/>
          </a:xfrm>
          <a:prstGeom prst="bentConnector3">
            <a:avLst>
              <a:gd name="adj1" fmla="val 997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: Angulado 23">
            <a:extLst>
              <a:ext uri="{FF2B5EF4-FFF2-40B4-BE49-F238E27FC236}">
                <a16:creationId xmlns:a16="http://schemas.microsoft.com/office/drawing/2014/main" id="{D7BDE50D-D301-4D5B-8238-A910BD5F616C}"/>
              </a:ext>
            </a:extLst>
          </p:cNvPr>
          <p:cNvCxnSpPr>
            <a:cxnSpLocks/>
          </p:cNvCxnSpPr>
          <p:nvPr/>
        </p:nvCxnSpPr>
        <p:spPr>
          <a:xfrm flipV="1">
            <a:off x="1345917" y="1737761"/>
            <a:ext cx="4860000" cy="900000"/>
          </a:xfrm>
          <a:prstGeom prst="bentConnector3">
            <a:avLst>
              <a:gd name="adj1" fmla="val 22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rapezoide 32">
            <a:extLst>
              <a:ext uri="{FF2B5EF4-FFF2-40B4-BE49-F238E27FC236}">
                <a16:creationId xmlns:a16="http://schemas.microsoft.com/office/drawing/2014/main" id="{F1A8B627-AFB0-4F5F-BD9F-4CC8D9F3F8C8}"/>
              </a:ext>
            </a:extLst>
          </p:cNvPr>
          <p:cNvSpPr/>
          <p:nvPr/>
        </p:nvSpPr>
        <p:spPr>
          <a:xfrm>
            <a:off x="590522" y="2642428"/>
            <a:ext cx="1461696" cy="1282851"/>
          </a:xfrm>
          <a:prstGeom prst="trapezoi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Consultoria Master </a:t>
            </a:r>
          </a:p>
          <a:p>
            <a:pPr algn="ctr"/>
            <a:r>
              <a:rPr lang="pt-BR" sz="1400" dirty="0"/>
              <a:t>Arquitetura</a:t>
            </a:r>
          </a:p>
        </p:txBody>
      </p:sp>
      <p:sp>
        <p:nvSpPr>
          <p:cNvPr id="35" name="Trapezoide 34">
            <a:extLst>
              <a:ext uri="{FF2B5EF4-FFF2-40B4-BE49-F238E27FC236}">
                <a16:creationId xmlns:a16="http://schemas.microsoft.com/office/drawing/2014/main" id="{BF3A4696-5EF8-4102-B9C2-248BA8A13CC7}"/>
              </a:ext>
            </a:extLst>
          </p:cNvPr>
          <p:cNvSpPr/>
          <p:nvPr/>
        </p:nvSpPr>
        <p:spPr>
          <a:xfrm>
            <a:off x="10335129" y="2642428"/>
            <a:ext cx="1461696" cy="1282851"/>
          </a:xfrm>
          <a:prstGeom prst="trapezoi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Contrato Execução </a:t>
            </a:r>
          </a:p>
          <a:p>
            <a:pPr algn="ctr"/>
            <a:r>
              <a:rPr lang="pt-BR" sz="1400" dirty="0"/>
              <a:t>Engenharia</a:t>
            </a: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650BE2BB-ABCC-4F54-BE5A-14658AAD3789}"/>
              </a:ext>
            </a:extLst>
          </p:cNvPr>
          <p:cNvSpPr/>
          <p:nvPr/>
        </p:nvSpPr>
        <p:spPr>
          <a:xfrm>
            <a:off x="10748731" y="5159091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Arquiteto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pt-BR" sz="1100" dirty="0">
                <a:solidFill>
                  <a:prstClr val="white"/>
                </a:solidFill>
                <a:latin typeface="Calibri" panose="020F0502020204030204"/>
              </a:rPr>
              <a:t>USEB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pt-BR" sz="1100" u="sng" dirty="0"/>
              <a:t>HAS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8353A3E6-8BC8-4BC7-B9B3-C8E5F58D35A7}"/>
              </a:ext>
            </a:extLst>
          </p:cNvPr>
          <p:cNvSpPr/>
          <p:nvPr/>
        </p:nvSpPr>
        <p:spPr>
          <a:xfrm>
            <a:off x="4036754" y="1950007"/>
            <a:ext cx="1414275" cy="25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Jurídico</a:t>
            </a:r>
          </a:p>
        </p:txBody>
      </p:sp>
      <p:pic>
        <p:nvPicPr>
          <p:cNvPr id="42" name="Picture 2" descr="Congresso retoma atividades, servidor é o alvo | Asmetro-SN">
            <a:extLst>
              <a:ext uri="{FF2B5EF4-FFF2-40B4-BE49-F238E27FC236}">
                <a16:creationId xmlns:a16="http://schemas.microsoft.com/office/drawing/2014/main" id="{C3C9CC80-F8FD-4D07-9772-AFAEF30E1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2" y="330518"/>
            <a:ext cx="1111036" cy="13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Tesouraria -">
            <a:extLst>
              <a:ext uri="{FF2B5EF4-FFF2-40B4-BE49-F238E27FC236}">
                <a16:creationId xmlns:a16="http://schemas.microsoft.com/office/drawing/2014/main" id="{DA44E758-3461-4F3C-ADBD-64052EC5F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914" y="158162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1459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5"/>
            <a:ext cx="3698696" cy="30308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FORÇAS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de profissionais arquitetos atendendo os campos;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Dinamismo e agilidade;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Construção de relacionamento com os membros;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Otimização dos custos e tempo de retorno;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Quebra da resistência;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Consultoria na área de arquitetura para grandes projetos;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Liderança do profissional de arquitetura frente a igreja;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Mobilidade do profissional frente aos projetos gerais;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Relacionamento com os órgãos fiscalizadores;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 de argumentação com profissionais da igreja.</a:t>
            </a:r>
          </a:p>
          <a:p>
            <a:pPr algn="ctr"/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3431571"/>
            <a:ext cx="3698696" cy="3030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FRAQUEZAS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b="1" dirty="0"/>
          </a:p>
          <a:p>
            <a:pPr algn="ctr"/>
            <a:r>
              <a:rPr lang="pt-BR" sz="1400" b="1" dirty="0"/>
              <a:t>AMEAÇAS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Corrupção;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Burocracia;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 de investimentos;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econômica: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Queda de arrecadação;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Proposito comprometido, auto sustento;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mau dimensionados;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manutenção preventiva;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Tamanho dos prédios, concepção dos espaços;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conhecimento das normas;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 política: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incentivos fiscais para área de construção civil.</a:t>
            </a:r>
          </a:p>
          <a:p>
            <a:pPr algn="ctr"/>
            <a:endParaRPr lang="pt-BR" sz="2400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Flexibilização das leis trabalhistas;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Criar um padrão novo da concepção de obras e projetos na USEB;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fomento do home office proporcionado pela crise de saúde;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Padronizar os procedimentos;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Compras corporativas;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Marcenaria da FADMINAS, moveis, bancos de igreja;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Capacitação e treinamento via web.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1400" dirty="0"/>
          </a:p>
          <a:p>
            <a:pPr algn="ctr"/>
            <a:endParaRPr lang="pt-BR" sz="1400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2993166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6"/>
            <a:ext cx="3698696" cy="3133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</a:rPr>
              <a:t>FORÇAS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719193"/>
            <a:ext cx="3698696" cy="5743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FRAQUESAS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de engenharia;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Consultoria de engenharia;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Especialização do profissional, projetos complementares;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padrão arquitetônico;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Palheta cores;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respeitando os conceitos;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Padrão de ambientes;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Padrão na construção;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Processos eficazes;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Planejamento de obras;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Consultoria de bombeiros, aprovação;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Cronograma de obras e projetos;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Ferramenta de controle das obras;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administrativo;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autonomia para o departamento de arquitetura;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Todas as obras passarem pelo departamento de construção do campo;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Profissional responsável na união para conduzir os processos dentro da união, visando unificação dos processos e tudo mais;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sendo criados compatíveis com as normas da prefeitura;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Assessoria master/ampliada;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Profissionais nos campos com pouca experiencia;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Engenheiro nos campos não atende de forma completa, produção x custo;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Interesse dos profissionais em crescer e buscar alternativas;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Perfil do engenheiro e arquiteto, proatividade.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AMEAÇAS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1288166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área será centralizada?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de engenharia e arquitetura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 centralização será parcial ou total? Qual função será centralizadas?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Parcial;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Engenharia contrato completo (projetos, execução obra, acompanhamento);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Arquiteto por campo (exceto MMO, MMN, FADMINAS, HAS);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Arquiteto União (</a:t>
            </a: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acompanhamento geral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gerenciamento de cronograma de trabalho, presença nos campos, padronizando procedimentos, treinando grupo, </a:t>
            </a: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gerenciar agendas de terceirizações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atendimento MMO, MMN, FADMINAS, HAS);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Prazo: start agosto, finalizar o processo em abril de 2020;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meses para ajustar engenharia.... a partir de agosto.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Rateio de custo da centralização (somente campos sem profissional 100% / rateio maior para os campos sem profissional 50%, incluindo fundo 25% e os outros campos 25%);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Quais são outras áreas afetadas?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Jurídico;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Contabilidade;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Patrimonial;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 tecnologia;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Quais processos precisam ser modificados?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Levantamento de demanda, completo;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Controle sobre tudo que está sendo feito;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 com profissionais experientes;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Definir atribuições de cada profissional;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Respeitar os processos para que seja completo;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Ferramenta para controle;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621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 Autonomia de cada profissional envolvido nos projetos;</a:t>
            </a:r>
          </a:p>
          <a:p>
            <a:pPr marL="1143000" lvl="2" indent="-228600">
              <a:lnSpc>
                <a:spcPct val="100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Submeter todos projetos para aprovação da consultoria master;</a:t>
            </a:r>
          </a:p>
          <a:p>
            <a:pPr marL="1143000" lvl="2" indent="-228600">
              <a:lnSpc>
                <a:spcPct val="100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Aprovar na comissão de investimentos do campo projetos até </a:t>
            </a: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250 metros quadrados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1143000" lvl="2" indent="-228600">
              <a:lnSpc>
                <a:spcPct val="100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comissão do campo irá encaminhar para aprovação da comissão de investimentos da união projetos </a:t>
            </a: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acima de 251 metros quadrados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h. Abertura do CNO (responsável analista fiscal)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 Processo de aprovação da compra do lote;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j. Processo de desenvolvimento do programa de necessidades;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k. Processo de desenvolvimento de ante projeto (plantas conforme as normas, viabilidade e maquete eletrônica, fachadas), esse ante projeto pode ser alterado quantas vezes se julgar necessário;</a:t>
            </a:r>
            <a:r>
              <a:rPr lang="pt-BR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pt-BR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de aprovação do projeto junto aos órgãos competentes (prefeitura e bombeiro), fica convencionado que a arquitetura é responsável pela aprovação do projeto arquitetônico e de bombeiros;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</a:t>
            </a: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Processo de aprovação do ante projeto pelos interessados e responsáveis;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 Após aprovação dos órgãos competentes se inicia a confecção dos projetos de engenharia (projeto estrutural e complementares);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 Após finalização dos projetos de engenharia se realiza a quantificação de materiais e orçamento base;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Aprovação final administrativa.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q. Execução dos projetos;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 dos alvarás;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Gerenciamento da obra (compra de materiais e outros)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Acompanhamento da obra (administrativo)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+mj-lt"/>
              <a:buAutoNum type="roman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Solução de problemas específicos.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Solução de problemas específicos.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HABITE-SE;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t. Controle de manutenção preventiva; 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u. Controle de manutenção corretiva.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201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Quais processos serão mantidos local?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Contato com as igrejas;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Contato com as escolas;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Gerenciamento com a administração;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Acompanhamento das obras;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até 250 metros;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Fotos do local;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Acompanhamento de aprovações;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Cronograma de projetos e obras;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 de leis e normas locais;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Qual estrutura permanece como suporte no campo/instituição?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Arquiteto no campo;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 não tem o arquiteto o profissional da união fara cobertura;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Contrato master de arquitetura;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Contrato execução de engenharia.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3140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(Por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a importância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do recurso da IASD com mais assertividade;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 de procedimentos;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correto de materiais;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Experiencia compartilhada;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Banco de dados em nível de união;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adequados;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de custos;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Pensar como REDE;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Ela irá gerar mais qualidade? Por que?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que haverá compartilhamento de conhecimento, por que haverá padronização de processos e por que atuaremos mais fortemente como REDE, haverá maior controle de atividades, conhecimento do custo final, sendo mais assertivo;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86F61A-1C69-4C60-8D19-0F0B0524B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Cite 7 pontos positivos sobre a centralização desse departamento: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Transparência;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Informação mais disponível;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Projetos de maior qualidade;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do custo;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suporte mais especializado;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Legalidade jurídica;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Compras centralizadas de insumos;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Cite 10 pontos negativos sobre a centralização desse departamento: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Alocação dos atuais profissionais;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Demissões..... onde necessário;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Distanciamento no atendimento para instituições sem o profissional;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Ajustes, atrasos, adequação a estrutura de engenharia;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3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pode gerar fila ou morosidade na aprovação de projetos de arquitetura.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406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(Onde)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que local será estabelecida a centralização?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União, campos.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estrutura física será necessárias para a centralização? (Sala, equipamentos, móveis e outros)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Notebook top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Moveis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software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 Qual estrutura tecnológica precisa ser desenvolvida (adotada) para o sucesso dessa centralização?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Trelo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BIM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789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(Quando)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prazo para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Abril de 2021;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Atrelado a capacidade de investimento;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Cenário da economia brasileira;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inicia o processo?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Setembro;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centralização será realizada ao mesmo tempo para todos campos/instituições?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Será paulatina conforme as condições econômicas e também as necessidades;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Cronograma de datas?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Inicia-se adoção dos novos processos;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Processo de adequação do pessoal de engenharia;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Cotação e seleção de empresas para engenharia;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Levantamento de necessidades de projetos dos campos e instituições;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Reunião de alinhamento com grupo de arquitetos dos campos;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Treinamento capacitação do grupo que permanecera nos campos;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01/2021 – Contratação profissional para união;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03/2021 – Contratação empresa de engenharia;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04/2021 – Todas as associações devem ter um profissional de arquitetura</a:t>
            </a:r>
          </a:p>
        </p:txBody>
      </p:sp>
    </p:spTree>
    <p:extLst>
      <p:ext uri="{BB962C8B-B14F-4D97-AF65-F5344CB8AC3E}">
        <p14:creationId xmlns:p14="http://schemas.microsoft.com/office/powerpoint/2010/main" val="1831967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Who? (Quem)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função será centralizada?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Arquitetura e engenharia;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reduzida em toda USEB? (Relacionar nomes afetados)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Engenharia 6 profissionais + terceirizadas;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criada para a centralização? (Relacionar funções)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arquiteto na união;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mpresa terceirizada de engenharia;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863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(Como)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Estudar e produzir relatórios mensais para campos/instituições: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das obras prazos;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projetos, </a:t>
            </a:r>
            <a:r>
              <a:rPr lang="pt-BR" sz="16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trelo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</a:t>
            </a:r>
            <a:r>
              <a:rPr lang="pt-BR" sz="16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monday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compras corporativas;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consultoria arquitetura;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engenharia;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Criar canal de atendimento direto ao “cliente”: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oficial;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 oficial;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Zoom;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Abertura de chamado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Fornecer informações de procedimentos por meio tecnológico: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via web (zoom);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Vídeo tutoriais para execução de projetos ou obras;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 da USeB expostas via intranet;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Definir periodicidade dos treinamentos para equipes: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mensais;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Sugerir comitê permanente de avaliação da área centralizada: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de engenharia;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de arquitetura;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de investimentos da união.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46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(Quanto)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custo da estrutura atual?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atual de pessoas 17;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R$ 1.474.613,21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Terceirizada Arquitetura União R$ 120.000,00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Terceirizada Arquitetura Campos R$ </a:t>
            </a: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xxxxx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Terceirizada Engenharia R$ </a:t>
            </a: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xxxxx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o custo da nova estrutura?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nova estrutura (8 Arquit. campo 1 Coordenador União)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R$ 965.052,38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Terceirizada Arquitetura R$ 120.000,00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Terceirizada Engenharia R$ </a:t>
            </a:r>
            <a:r>
              <a:rPr lang="pt-B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xxxxx</a:t>
            </a: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a economia prevista em 12 meses e em 48 meses?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meses – R$ 509.560,83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 meses – R$ 2.038.243,32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9810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31D7E63-6F75-43A8-B724-6AE72F08849F}"/>
              </a:ext>
            </a:extLst>
          </p:cNvPr>
          <p:cNvSpPr/>
          <p:nvPr/>
        </p:nvSpPr>
        <p:spPr>
          <a:xfrm>
            <a:off x="1694553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E1</a:t>
            </a:r>
          </a:p>
          <a:p>
            <a:pPr algn="ctr"/>
            <a:r>
              <a:rPr lang="pt-BR" sz="1100" u="sng" dirty="0"/>
              <a:t>ARJ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38DBC84-E21D-4DE3-9F9A-37611241052C}"/>
              </a:ext>
            </a:extLst>
          </p:cNvPr>
          <p:cNvSpPr/>
          <p:nvPr/>
        </p:nvSpPr>
        <p:spPr>
          <a:xfrm>
            <a:off x="5406794" y="821732"/>
            <a:ext cx="1583891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Gerente LOJA</a:t>
            </a: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CAB3D75B-7C59-4A49-BCC8-4097162CDA23}"/>
              </a:ext>
            </a:extLst>
          </p:cNvPr>
          <p:cNvSpPr/>
          <p:nvPr/>
        </p:nvSpPr>
        <p:spPr>
          <a:xfrm>
            <a:off x="2443719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E2</a:t>
            </a:r>
            <a:endParaRPr lang="pt-BR" sz="800" u="sng" dirty="0"/>
          </a:p>
          <a:p>
            <a:pPr algn="ctr"/>
            <a:r>
              <a:rPr lang="pt-BR" sz="1100" u="sng" dirty="0"/>
              <a:t>ARS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1885530E-6C01-4A83-B41E-F63E94971DAB}"/>
              </a:ext>
            </a:extLst>
          </p:cNvPr>
          <p:cNvSpPr/>
          <p:nvPr/>
        </p:nvSpPr>
        <p:spPr>
          <a:xfrm>
            <a:off x="3192882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E1</a:t>
            </a:r>
          </a:p>
          <a:p>
            <a:pPr algn="ctr"/>
            <a:r>
              <a:rPr lang="pt-BR" sz="1100" u="sng" dirty="0"/>
              <a:t>ARF</a:t>
            </a:r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id="{D562413C-0B8D-4CD2-A331-994A1FA7FE58}"/>
              </a:ext>
            </a:extLst>
          </p:cNvPr>
          <p:cNvSpPr/>
          <p:nvPr/>
        </p:nvSpPr>
        <p:spPr>
          <a:xfrm>
            <a:off x="4691208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E3</a:t>
            </a:r>
          </a:p>
          <a:p>
            <a:pPr algn="ctr"/>
            <a:r>
              <a:rPr lang="pt-BR" sz="1100" u="sng" dirty="0"/>
              <a:t>AMC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A11B6B3F-EBA0-432F-A9CA-15F9F11DA47B}"/>
              </a:ext>
            </a:extLst>
          </p:cNvPr>
          <p:cNvSpPr/>
          <p:nvPr/>
        </p:nvSpPr>
        <p:spPr>
          <a:xfrm>
            <a:off x="5459849" y="3713328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E1</a:t>
            </a:r>
          </a:p>
          <a:p>
            <a:pPr algn="ctr"/>
            <a:r>
              <a:rPr lang="pt-BR" sz="1100" u="sng" dirty="0"/>
              <a:t>AMS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5AE02DE6-5009-4D16-8607-AD0521A2D49F}"/>
              </a:ext>
            </a:extLst>
          </p:cNvPr>
          <p:cNvSpPr/>
          <p:nvPr/>
        </p:nvSpPr>
        <p:spPr>
          <a:xfrm>
            <a:off x="6209014" y="3713328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E3</a:t>
            </a:r>
          </a:p>
          <a:p>
            <a:pPr algn="ctr"/>
            <a:r>
              <a:rPr lang="pt-BR" sz="1100" u="sng" dirty="0"/>
              <a:t>AML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BA6C999E-A583-455D-9D44-47F838FDABEC}"/>
              </a:ext>
            </a:extLst>
          </p:cNvPr>
          <p:cNvSpPr/>
          <p:nvPr/>
        </p:nvSpPr>
        <p:spPr>
          <a:xfrm>
            <a:off x="6962005" y="3713328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E3</a:t>
            </a:r>
          </a:p>
          <a:p>
            <a:pPr algn="ctr"/>
            <a:r>
              <a:rPr lang="pt-BR" sz="1100" u="sng" dirty="0"/>
              <a:t>FADMI</a:t>
            </a:r>
          </a:p>
        </p:txBody>
      </p:sp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2C82129E-B1A8-4C67-8282-BF1943A0F47B}"/>
              </a:ext>
            </a:extLst>
          </p:cNvPr>
          <p:cNvSpPr/>
          <p:nvPr/>
        </p:nvSpPr>
        <p:spPr>
          <a:xfrm>
            <a:off x="8475802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E1</a:t>
            </a:r>
          </a:p>
          <a:p>
            <a:pPr algn="ctr"/>
            <a:r>
              <a:rPr lang="pt-BR" sz="1100" u="sng" dirty="0"/>
              <a:t>ASES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63A89CDF-CDB8-48F8-920D-5C380ADB21D6}"/>
              </a:ext>
            </a:extLst>
          </p:cNvPr>
          <p:cNvSpPr/>
          <p:nvPr/>
        </p:nvSpPr>
        <p:spPr>
          <a:xfrm>
            <a:off x="9224967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E3</a:t>
            </a:r>
          </a:p>
          <a:p>
            <a:pPr algn="ctr"/>
            <a:r>
              <a:rPr lang="pt-BR" sz="1100" u="sng" dirty="0"/>
              <a:t>MMN</a:t>
            </a: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A290F353-2357-4A82-A2DF-CB9C854BC7DF}"/>
              </a:ext>
            </a:extLst>
          </p:cNvPr>
          <p:cNvSpPr/>
          <p:nvPr/>
        </p:nvSpPr>
        <p:spPr>
          <a:xfrm>
            <a:off x="9974781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E3</a:t>
            </a:r>
          </a:p>
          <a:p>
            <a:pPr algn="ctr"/>
            <a:r>
              <a:rPr lang="pt-BR" sz="1100" u="sng" dirty="0"/>
              <a:t>MMO</a:t>
            </a:r>
          </a:p>
        </p:txBody>
      </p: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9E97FC5B-2CE6-499F-8D3C-6E135B2FA5C5}"/>
              </a:ext>
            </a:extLst>
          </p:cNvPr>
          <p:cNvSpPr/>
          <p:nvPr/>
        </p:nvSpPr>
        <p:spPr>
          <a:xfrm>
            <a:off x="3942045" y="3721815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E2</a:t>
            </a:r>
          </a:p>
          <a:p>
            <a:pPr algn="ctr"/>
            <a:r>
              <a:rPr lang="pt-BR" sz="1100" u="sng" dirty="0"/>
              <a:t>ARF 2</a:t>
            </a:r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5C477352-9D6A-4CA6-9EAF-0BFDC9910E2C}"/>
              </a:ext>
            </a:extLst>
          </p:cNvPr>
          <p:cNvSpPr/>
          <p:nvPr/>
        </p:nvSpPr>
        <p:spPr>
          <a:xfrm>
            <a:off x="7722811" y="3716400"/>
            <a:ext cx="708447" cy="74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u="sng" dirty="0"/>
              <a:t>Loja E1</a:t>
            </a:r>
          </a:p>
          <a:p>
            <a:pPr algn="ctr"/>
            <a:r>
              <a:rPr lang="pt-BR" sz="1100" u="sng" dirty="0"/>
              <a:t>AES</a:t>
            </a:r>
          </a:p>
        </p:txBody>
      </p:sp>
      <p:sp>
        <p:nvSpPr>
          <p:cNvPr id="150" name="Retângulo: Cantos Arredondados 149">
            <a:extLst>
              <a:ext uri="{FF2B5EF4-FFF2-40B4-BE49-F238E27FC236}">
                <a16:creationId xmlns:a16="http://schemas.microsoft.com/office/drawing/2014/main" id="{081D7897-E07C-4806-8AA6-298F642378AD}"/>
              </a:ext>
            </a:extLst>
          </p:cNvPr>
          <p:cNvSpPr/>
          <p:nvPr/>
        </p:nvSpPr>
        <p:spPr>
          <a:xfrm>
            <a:off x="2732878" y="71557"/>
            <a:ext cx="6985051" cy="507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Organograma Gerência Loja</a:t>
            </a:r>
          </a:p>
        </p:txBody>
      </p:sp>
      <p:sp>
        <p:nvSpPr>
          <p:cNvPr id="197" name="Retângulo: Cantos Arredondados 196">
            <a:extLst>
              <a:ext uri="{FF2B5EF4-FFF2-40B4-BE49-F238E27FC236}">
                <a16:creationId xmlns:a16="http://schemas.microsoft.com/office/drawing/2014/main" id="{90FB5AB3-2877-4D6F-9B86-07304952D96C}"/>
              </a:ext>
            </a:extLst>
          </p:cNvPr>
          <p:cNvSpPr/>
          <p:nvPr/>
        </p:nvSpPr>
        <p:spPr>
          <a:xfrm>
            <a:off x="3259957" y="2223041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AUDITORIA</a:t>
            </a:r>
          </a:p>
        </p:txBody>
      </p:sp>
      <p:sp>
        <p:nvSpPr>
          <p:cNvPr id="205" name="Retângulo: Cantos Arredondados 204">
            <a:extLst>
              <a:ext uri="{FF2B5EF4-FFF2-40B4-BE49-F238E27FC236}">
                <a16:creationId xmlns:a16="http://schemas.microsoft.com/office/drawing/2014/main" id="{E8EF62E6-DA29-4D55-B1CB-0F46525D7153}"/>
              </a:ext>
            </a:extLst>
          </p:cNvPr>
          <p:cNvSpPr/>
          <p:nvPr/>
        </p:nvSpPr>
        <p:spPr>
          <a:xfrm>
            <a:off x="7561779" y="2220158"/>
            <a:ext cx="1583891" cy="4417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 CONTROLLER</a:t>
            </a:r>
          </a:p>
        </p:txBody>
      </p:sp>
      <p:cxnSp>
        <p:nvCxnSpPr>
          <p:cNvPr id="207" name="Conector reto 206">
            <a:extLst>
              <a:ext uri="{FF2B5EF4-FFF2-40B4-BE49-F238E27FC236}">
                <a16:creationId xmlns:a16="http://schemas.microsoft.com/office/drawing/2014/main" id="{767ECA70-67C1-4761-9783-A882CECD93D1}"/>
              </a:ext>
            </a:extLst>
          </p:cNvPr>
          <p:cNvCxnSpPr>
            <a:cxnSpLocks/>
          </p:cNvCxnSpPr>
          <p:nvPr/>
        </p:nvCxnSpPr>
        <p:spPr>
          <a:xfrm flipV="1">
            <a:off x="4843848" y="2454812"/>
            <a:ext cx="2717931" cy="2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62537898-1A24-474F-BBFE-78852E74245B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6198740" y="1569294"/>
            <a:ext cx="0" cy="209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uxograma: Decisão 4">
            <a:extLst>
              <a:ext uri="{FF2B5EF4-FFF2-40B4-BE49-F238E27FC236}">
                <a16:creationId xmlns:a16="http://schemas.microsoft.com/office/drawing/2014/main" id="{3E8F6EF3-666D-4503-B7B4-EBC853E31E95}"/>
              </a:ext>
            </a:extLst>
          </p:cNvPr>
          <p:cNvSpPr/>
          <p:nvPr/>
        </p:nvSpPr>
        <p:spPr>
          <a:xfrm>
            <a:off x="1797055" y="4698204"/>
            <a:ext cx="1302765" cy="106699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LOJA E1</a:t>
            </a:r>
          </a:p>
        </p:txBody>
      </p:sp>
      <p:sp>
        <p:nvSpPr>
          <p:cNvPr id="6" name="Fluxograma: Decisão 5">
            <a:extLst>
              <a:ext uri="{FF2B5EF4-FFF2-40B4-BE49-F238E27FC236}">
                <a16:creationId xmlns:a16="http://schemas.microsoft.com/office/drawing/2014/main" id="{B1F98E9D-55A7-4BEF-BC3E-CBA9AA47934A}"/>
              </a:ext>
            </a:extLst>
          </p:cNvPr>
          <p:cNvSpPr/>
          <p:nvPr/>
        </p:nvSpPr>
        <p:spPr>
          <a:xfrm>
            <a:off x="9297657" y="4698204"/>
            <a:ext cx="1302765" cy="106699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LOJA E3</a:t>
            </a:r>
          </a:p>
        </p:txBody>
      </p:sp>
      <p:sp>
        <p:nvSpPr>
          <p:cNvPr id="8" name="Fluxograma: Decisão 7">
            <a:extLst>
              <a:ext uri="{FF2B5EF4-FFF2-40B4-BE49-F238E27FC236}">
                <a16:creationId xmlns:a16="http://schemas.microsoft.com/office/drawing/2014/main" id="{6C963CF4-DA6E-4BAE-84E6-72EA4E049DF9}"/>
              </a:ext>
            </a:extLst>
          </p:cNvPr>
          <p:cNvSpPr/>
          <p:nvPr/>
        </p:nvSpPr>
        <p:spPr>
          <a:xfrm>
            <a:off x="5547356" y="4698204"/>
            <a:ext cx="1302765" cy="1066993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LOJA E2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F18E3D6-1501-49D7-8737-2F5E43FF5A27}"/>
              </a:ext>
            </a:extLst>
          </p:cNvPr>
          <p:cNvSpPr/>
          <p:nvPr/>
        </p:nvSpPr>
        <p:spPr>
          <a:xfrm>
            <a:off x="1836865" y="5826793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Sub. Gerente/Caixa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434658D-6B28-4D6E-B698-60BEA0E0FEFB}"/>
              </a:ext>
            </a:extLst>
          </p:cNvPr>
          <p:cNvSpPr/>
          <p:nvPr/>
        </p:nvSpPr>
        <p:spPr>
          <a:xfrm>
            <a:off x="1836864" y="6092523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Estoque/Atendente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841C2C2-896E-4327-892A-745034482CB4}"/>
              </a:ext>
            </a:extLst>
          </p:cNvPr>
          <p:cNvSpPr/>
          <p:nvPr/>
        </p:nvSpPr>
        <p:spPr>
          <a:xfrm>
            <a:off x="1845182" y="6358253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1 Atendente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4A03B9EB-F59D-40BB-AF1F-EC1C67406E38}"/>
              </a:ext>
            </a:extLst>
          </p:cNvPr>
          <p:cNvSpPr/>
          <p:nvPr/>
        </p:nvSpPr>
        <p:spPr>
          <a:xfrm>
            <a:off x="5533435" y="5831657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Sub. Gerente/Caixa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5E154C3-E977-4BF1-89FB-871CE0E5F4A7}"/>
              </a:ext>
            </a:extLst>
          </p:cNvPr>
          <p:cNvSpPr/>
          <p:nvPr/>
        </p:nvSpPr>
        <p:spPr>
          <a:xfrm>
            <a:off x="5533434" y="6097387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Estoque/Atendente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5605860E-3F2A-4590-A4EA-A0010D60FF4E}"/>
              </a:ext>
            </a:extLst>
          </p:cNvPr>
          <p:cNvSpPr/>
          <p:nvPr/>
        </p:nvSpPr>
        <p:spPr>
          <a:xfrm>
            <a:off x="5541752" y="6363117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07C56F03-7832-4EE7-A84E-EC969213C680}"/>
              </a:ext>
            </a:extLst>
          </p:cNvPr>
          <p:cNvSpPr/>
          <p:nvPr/>
        </p:nvSpPr>
        <p:spPr>
          <a:xfrm>
            <a:off x="9368962" y="5820925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Sub. Gerente/Caixa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C33E3074-D076-4563-8D5E-5AD8FAE07CA9}"/>
              </a:ext>
            </a:extLst>
          </p:cNvPr>
          <p:cNvSpPr/>
          <p:nvPr/>
        </p:nvSpPr>
        <p:spPr>
          <a:xfrm>
            <a:off x="9368961" y="6086655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BB3033B7-1658-4802-9CBB-A8EA7C4170D9}"/>
              </a:ext>
            </a:extLst>
          </p:cNvPr>
          <p:cNvSpPr/>
          <p:nvPr/>
        </p:nvSpPr>
        <p:spPr>
          <a:xfrm>
            <a:off x="9377279" y="6352385"/>
            <a:ext cx="1223143" cy="204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00" dirty="0"/>
          </a:p>
        </p:txBody>
      </p:sp>
      <p:pic>
        <p:nvPicPr>
          <p:cNvPr id="27" name="Picture 2" descr="Congresso retoma atividades, servidor é o alvo | Asmetro-SN">
            <a:extLst>
              <a:ext uri="{FF2B5EF4-FFF2-40B4-BE49-F238E27FC236}">
                <a16:creationId xmlns:a16="http://schemas.microsoft.com/office/drawing/2014/main" id="{F30733CE-46D7-4C71-B568-89F0A298A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2" y="330518"/>
            <a:ext cx="1111036" cy="13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Tesouraria -">
            <a:extLst>
              <a:ext uri="{FF2B5EF4-FFF2-40B4-BE49-F238E27FC236}">
                <a16:creationId xmlns:a16="http://schemas.microsoft.com/office/drawing/2014/main" id="{D134B9F9-49F8-466B-9B8C-E6911509E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914" y="158162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082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BB04408-7DCB-4B24-BCDE-89603E7289E9}"/>
              </a:ext>
            </a:extLst>
          </p:cNvPr>
          <p:cNvSpPr/>
          <p:nvPr/>
        </p:nvSpPr>
        <p:spPr>
          <a:xfrm>
            <a:off x="3150746" y="405825"/>
            <a:ext cx="3698696" cy="30308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Mensagem de saúde;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Clientela definida;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Alavancagem de recursos;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Loja mais visível prega o evangelho;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ACS funciona 100%;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Suporte no sistema é positivo.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7A4F839-D9AD-4BF8-88AA-31070BB45957}"/>
              </a:ext>
            </a:extLst>
          </p:cNvPr>
          <p:cNvSpPr/>
          <p:nvPr/>
        </p:nvSpPr>
        <p:spPr>
          <a:xfrm>
            <a:off x="3150746" y="3431571"/>
            <a:ext cx="3698696" cy="3030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FRAQUEZAS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 corporativa;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Pessoas especializadas;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Rotatividade de pessoas;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Perfil do profissional de nossas lojas;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Nome da loja, falta padrão e não é chamativo;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padrão nos processos;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recursos tecnológicos para venda;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atuar como rede;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gerente acumular outras funções;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Layout loja;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Diversificação de produtos;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corporativo.</a:t>
            </a:r>
            <a:endParaRPr lang="pt-BR" sz="14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94700D6-DC44-4289-8A5B-49B54F1F6ABA}"/>
              </a:ext>
            </a:extLst>
          </p:cNvPr>
          <p:cNvSpPr/>
          <p:nvPr/>
        </p:nvSpPr>
        <p:spPr>
          <a:xfrm>
            <a:off x="6849442" y="3431559"/>
            <a:ext cx="3698696" cy="3030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AMEAÇAS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Perdas financeiras: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Roubos;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 de uma associação: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Vulnerabilidade;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desnecessário;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Fluxo de pessoas;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Falta de expertise nessa área de vendas;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Amadorismo.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A51B9B3-35A6-4522-AA69-D5814C74D5C7}"/>
              </a:ext>
            </a:extLst>
          </p:cNvPr>
          <p:cNvSpPr/>
          <p:nvPr/>
        </p:nvSpPr>
        <p:spPr>
          <a:xfrm>
            <a:off x="6849442" y="400691"/>
            <a:ext cx="3698696" cy="3030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OPORTUNIDADES</a:t>
            </a:r>
          </a:p>
          <a:p>
            <a:pPr algn="ctr"/>
            <a:endParaRPr lang="pt-BR" sz="1400" b="1" dirty="0"/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Trabalho em rede;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Comissão sobre vendas;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em rede;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Representantes da loja nas igrejas;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Venda de produtos naturais.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7A06CD-27BA-48DD-9FE1-942F03EFD9D5}"/>
              </a:ext>
            </a:extLst>
          </p:cNvPr>
          <p:cNvSpPr/>
          <p:nvPr/>
        </p:nvSpPr>
        <p:spPr>
          <a:xfrm>
            <a:off x="193839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dirty="0"/>
              <a:t>AMBIENTE INTERNO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ACB49-7770-48D7-953A-B828C9A5A67C}"/>
              </a:ext>
            </a:extLst>
          </p:cNvPr>
          <p:cNvSpPr/>
          <p:nvPr/>
        </p:nvSpPr>
        <p:spPr>
          <a:xfrm>
            <a:off x="10527585" y="400694"/>
            <a:ext cx="1212351" cy="60617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2800" dirty="0"/>
              <a:t>AMBIENTE EXTERNO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CF6C2C4-DF71-4960-81F1-2FAF69811115}"/>
              </a:ext>
            </a:extLst>
          </p:cNvPr>
          <p:cNvSpPr txBox="1"/>
          <p:nvPr/>
        </p:nvSpPr>
        <p:spPr>
          <a:xfrm>
            <a:off x="746597" y="791643"/>
            <a:ext cx="659411" cy="5274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B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SWOT</a:t>
            </a:r>
          </a:p>
        </p:txBody>
      </p:sp>
    </p:spTree>
    <p:extLst>
      <p:ext uri="{BB962C8B-B14F-4D97-AF65-F5344CB8AC3E}">
        <p14:creationId xmlns:p14="http://schemas.microsoft.com/office/powerpoint/2010/main" val="23568462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 que)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área será centralizada? Gerencia loja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A centralização será parcial ou total?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2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</a:t>
            </a:r>
            <a:endParaRPr lang="pt-BR" sz="18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Quais são outras áreas afetadas?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Administração;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Igreja local;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As funções compartilhadas;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Escolas;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Quais processos precisam ser modificados?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Procedimentos de compras;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Estoque;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Marketing;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Site de vendas;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Promoções de vendas;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f. Vendas com hora marcada;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 Entrega de vendas;</a:t>
            </a:r>
          </a:p>
          <a:p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h. Aplicativo de vendas;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 Pessoa na igreja representante da loja;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j. Vendas denominacionais período de didáticos;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k. 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Cantinas das escolas ter uma representação;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Trimestrais e projeto para lojas abertas em programas da igreja;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Foco na venda de produtos naturais;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 Didáticos vendas antecipadas......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 Aplicativo para a venda de didáticos;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Kit material escolar;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q. Relação livros didáticos padrão, respeitando as regionalidades;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Antecipar a lista de didáticos e uniformes.....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Treinamento do grupo da loja;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t. Nome padrão para as lojas;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u. Logo para as lojas;</a:t>
            </a:r>
          </a:p>
          <a:p>
            <a:pPr marL="457200" lvl="1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Padrão na estrutura das lojas (franquia);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w. 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construir uma igreja em um determinado período;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534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Quais processos serão mantidos?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Administração financeira (recurso) fica com campo;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Estudo para padronizar o repasse para educação; (já existe voto 2012/053 repasse de 50%);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permanece como suporte no campo/instituição?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a.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Frente de loja (Atendentes);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b. Caixas;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c. Contador;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451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(Por que)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Qual a importância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Pensar e atuar como REDE;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Compras corporativas;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Procedimento padrão;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Criar uma loja relevante;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custos;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Ela irá gerar mais qualidade? Por que?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Oportunidades de crescimento pessoal, compartilhamento de conhecimento, atuarmos como REDE, trabalhar novos produtos, um marketing centralizado, integração entre as lojas, comparativo com parâmetros semelhantes;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Cite 7 pontos positivos sobre a centralização desse departamento;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Criar um departamento;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Agilizar processos de venda, entrega, aplicativo;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Padronização;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em rede;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Redução de custo;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Transparência, comparativos, aplicação dos recursos;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Identificação de loja;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Cite 10 pontos negativos sobre a centralização desse departamento.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Distanciamento da gerência;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Possíveis demissões;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Mudança de fornecedores locais;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7989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(Onde)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que local será estabelecida 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useb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precisar 1 ou 2 alunos na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fadminas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como auxiliar;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estrutura física será necessárias para a centralização? (Sala, equipamentos, móveis e outros)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Notebook;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Armário;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Impressora;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tecnológica precisa ser desenvolvida para o sucesso dessa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Aplicativo de vendas e entrega;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 de vendas;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Ferramenta para compra corporativa.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1581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(Quando)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prazo para centralização?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Outubro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inicia o processo?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Setembro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centralização será realizada ao mesmo tempo para todos campos/instituições?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não, ela será paulatina;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Cronograma de datas?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Inicia-se processo de centralização;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09/2020 – Chamado do gerente;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10/2020 – Ajustes de pessoal nas lojas;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6193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Who? (Quem)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função será centralizada?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de loja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reduzida em toda USEB? (Relacionar nomes afetados)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Reduzir 4 colaboradores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estrutura será criada para a centralização? (Relacionar funções)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Gerente geral de loja;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Sub. Gerente/caixa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Atendente/estoque.</a:t>
            </a: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989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(Como)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Estudar e produzir relatórios mensais para campos/instituições: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vendas;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compras corporativas;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custos;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Análise financeira e índices;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Ranking de produtos mais vendidos;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estoque semanal;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Relatório de perdas</a:t>
            </a:r>
            <a:endParaRPr lang="pt-B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Criar canal de atendimento direto ao “cliente”: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 oficial;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 oficial;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Fornecer informações de procedimentos por meio tecnológico: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via web (zoom);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Vídeos tutorias de rotinas....;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Intranet políticas de vendas;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Cursos e capacitações em vendas.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Definir periodicidade dos treinamentos para equipes: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Encontros mensais 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Sugerir comitê permanente de avaliação da área centralizada: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Comitê permanente de avaliação das lojas;</a:t>
            </a:r>
          </a:p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6640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D096D-27CC-41B3-AA86-A90E8014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/>
              <a:t>Planejamento estratégico 5W2H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CCCFD7-B920-433E-BC0B-31FE92A9BC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(Quanto)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custo da estrutura atual?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atual de pessoas 5;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R$ 502.080,51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o custo da nova estrutura?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Quantidade de pessoas nova estrutura 1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R$ 149.800,00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será a economia prevista em 12 meses e em 48 meses?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pt-BR" sz="16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meses – 352.280,51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 meses – 1.409.122,04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endParaRPr lang="pt-B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Tesouraria -">
            <a:extLst>
              <a:ext uri="{FF2B5EF4-FFF2-40B4-BE49-F238E27FC236}">
                <a16:creationId xmlns:a16="http://schemas.microsoft.com/office/drawing/2014/main" id="{56B00B55-EDFC-4D4D-8718-A07D68959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65" y="860846"/>
            <a:ext cx="886144" cy="33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4CC5E6-709E-4CE2-AC3F-CA20FD8A4B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800"/>
              </a:spcAft>
              <a:buNone/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6081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D19AC-0D78-4236-A9DA-ED8B1D81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ECONOMINA SUBCOMITÊS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BAE9EDD9-B7D9-444B-97D3-CA3AB6FC7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122" y="2665961"/>
            <a:ext cx="11211755" cy="2271347"/>
          </a:xfrm>
        </p:spPr>
      </p:pic>
    </p:spTree>
    <p:extLst>
      <p:ext uri="{BB962C8B-B14F-4D97-AF65-F5344CB8AC3E}">
        <p14:creationId xmlns:p14="http://schemas.microsoft.com/office/powerpoint/2010/main" val="6207006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41D888-4BCF-40C7-AF33-4425BBCC75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44A6FB-F654-41D8-BBC5-441A8E52DC64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12233023-fa43-4bd1-8d9f-2e762983bd45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566D1C-D1E3-4A5F-AFA5-76CD391B6DA5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6420</Words>
  <Application>Microsoft Macintosh PowerPoint</Application>
  <PresentationFormat>Widescreen</PresentationFormat>
  <Paragraphs>1156</Paragraphs>
  <Slides>58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Calibri Light</vt:lpstr>
      <vt:lpstr>Tema do Office</vt:lpstr>
      <vt:lpstr>TESOURARIA USEB</vt:lpstr>
      <vt:lpstr>Comitê Geral USEB</vt:lpstr>
      <vt:lpstr>Workflow</vt:lpstr>
      <vt:lpstr>Paperless office</vt:lpstr>
      <vt:lpstr>Time tracking</vt:lpstr>
      <vt:lpstr>Apresentação do PowerPoint</vt:lpstr>
      <vt:lpstr>Apresentação do PowerPoint</vt:lpstr>
      <vt:lpstr>Apresentação do PowerPoint</vt:lpstr>
      <vt:lpstr>Planejamento estratégico 5W2H</vt:lpstr>
      <vt:lpstr>Planejamento estratégico 5W2H</vt:lpstr>
      <vt:lpstr>Planejamento estratégico 5W2H</vt:lpstr>
      <vt:lpstr>Apresentação do PowerPoint</vt:lpstr>
      <vt:lpstr>Planejamento estratégico 5W2H</vt:lpstr>
      <vt:lpstr>Planejamento estratégico 5W2H</vt:lpstr>
      <vt:lpstr>Apresentação do PowerPoint</vt:lpstr>
      <vt:lpstr>Planejamento estratégico 5W2H</vt:lpstr>
      <vt:lpstr>Planejamento estratégico 5W2H</vt:lpstr>
      <vt:lpstr>Apresentação do PowerPoint</vt:lpstr>
      <vt:lpstr>Apresentação do PowerPoint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Apresentação do PowerPoint</vt:lpstr>
      <vt:lpstr>Apresentação do PowerPoint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Apresentação do PowerPoint</vt:lpstr>
      <vt:lpstr>Apresentação do PowerPoint</vt:lpstr>
      <vt:lpstr>Apresentação do PowerPoint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Apresentação do PowerPoint</vt:lpstr>
      <vt:lpstr>Apresentação do PowerPoint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Planejamento estratégico 5W2H</vt:lpstr>
      <vt:lpstr>ECONOMINA SUBCOMITÊS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TESOURARIA USEB</dc:title>
  <dc:creator>Daniel Grubert</dc:creator>
  <cp:lastModifiedBy>UNeB - ACe - Daniel Grubert</cp:lastModifiedBy>
  <cp:revision>2</cp:revision>
  <dcterms:created xsi:type="dcterms:W3CDTF">2020-07-02T11:54:43Z</dcterms:created>
  <dcterms:modified xsi:type="dcterms:W3CDTF">2025-05-27T12:19:46Z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