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303" r:id="rId3"/>
    <p:sldId id="305" r:id="rId4"/>
    <p:sldId id="311" r:id="rId5"/>
  </p:sldIdLst>
  <p:sldSz cx="9144000" cy="5143500" type="screen16x9"/>
  <p:notesSz cx="6858000" cy="9144000"/>
  <p:embeddedFontLst>
    <p:embeddedFont>
      <p:font typeface="Fira Sans Extra Condensed Medium" panose="020B0603050000020004" pitchFamily="34" charset="0"/>
      <p:regular r:id="rId7"/>
      <p:bold r:id="rId8"/>
      <p:italic r:id="rId9"/>
      <p:boldItalic r:id="rId10"/>
    </p:embeddedFont>
    <p:embeddedFont>
      <p:font typeface="Fira Sans SemiBold" panose="020F0502020204030204" pitchFamily="34" charset="0"/>
      <p:regular r:id="rId11"/>
      <p:bold r:id="rId12"/>
      <p:italic r:id="rId13"/>
      <p:boldItalic r:id="rId14"/>
    </p:embeddedFont>
    <p:embeddedFont>
      <p:font typeface="Roboto" panose="020000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AE2DEB-E53F-48BC-B210-683F3D786B1C}">
  <a:tblStyle styleId="{2EAE2DEB-E53F-48BC-B210-683F3D786B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>
      <p:cViewPr varScale="1">
        <p:scale>
          <a:sx n="143" d="100"/>
          <a:sy n="143" d="100"/>
        </p:scale>
        <p:origin x="76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1.xml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918fbe0c5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918fbe0c5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11475" y="1545739"/>
            <a:ext cx="4160400" cy="150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0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1475" y="3144164"/>
            <a:ext cx="41604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11475" y="301200"/>
            <a:ext cx="8320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3854400" cy="36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854400" cy="36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457200" y="3774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457200" y="1398750"/>
            <a:ext cx="2808000" cy="3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57200" y="377400"/>
            <a:ext cx="6400800" cy="438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457200" y="1023075"/>
            <a:ext cx="38370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473700" y="2803075"/>
            <a:ext cx="3837000" cy="123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457200" y="416100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457200" y="1106125"/>
            <a:ext cx="8229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457200" y="3152225"/>
            <a:ext cx="82296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1475" y="301200"/>
            <a:ext cx="8320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1475" y="1397625"/>
            <a:ext cx="8320800" cy="3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ctrTitle"/>
          </p:nvPr>
        </p:nvSpPr>
        <p:spPr>
          <a:xfrm>
            <a:off x="411475" y="1545739"/>
            <a:ext cx="4160400" cy="150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Projeto</a:t>
            </a:r>
            <a:br>
              <a:rPr lang="en" dirty="0"/>
            </a:br>
            <a:r>
              <a:rPr lang="en" dirty="0" err="1"/>
              <a:t>Avança</a:t>
            </a:r>
            <a:r>
              <a:rPr lang="en" dirty="0"/>
              <a:t> AMC</a:t>
            </a:r>
            <a:endParaRPr dirty="0"/>
          </a:p>
        </p:txBody>
      </p: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411475" y="3144164"/>
            <a:ext cx="41604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Associação</a:t>
            </a:r>
            <a:r>
              <a:rPr lang="en" dirty="0"/>
              <a:t> </a:t>
            </a:r>
            <a:r>
              <a:rPr lang="en" dirty="0" err="1"/>
              <a:t>Mineira</a:t>
            </a:r>
            <a:r>
              <a:rPr lang="en" dirty="0"/>
              <a:t> Central - </a:t>
            </a:r>
            <a:r>
              <a:rPr lang="en" dirty="0" err="1"/>
              <a:t>Tesouraria</a:t>
            </a:r>
            <a:endParaRPr dirty="0"/>
          </a:p>
        </p:txBody>
      </p:sp>
      <p:grpSp>
        <p:nvGrpSpPr>
          <p:cNvPr id="48" name="Google Shape;48;p15"/>
          <p:cNvGrpSpPr/>
          <p:nvPr/>
        </p:nvGrpSpPr>
        <p:grpSpPr>
          <a:xfrm rot="-5400000">
            <a:off x="5014566" y="247753"/>
            <a:ext cx="3610850" cy="4647994"/>
            <a:chOff x="3125113" y="1479304"/>
            <a:chExt cx="2893773" cy="3724951"/>
          </a:xfrm>
        </p:grpSpPr>
        <p:grpSp>
          <p:nvGrpSpPr>
            <p:cNvPr id="49" name="Google Shape;49;p15"/>
            <p:cNvGrpSpPr/>
            <p:nvPr/>
          </p:nvGrpSpPr>
          <p:grpSpPr>
            <a:xfrm>
              <a:off x="3125113" y="1479304"/>
              <a:ext cx="2893773" cy="3724951"/>
              <a:chOff x="3125113" y="1479304"/>
              <a:chExt cx="2893773" cy="3724951"/>
            </a:xfrm>
          </p:grpSpPr>
          <p:grpSp>
            <p:nvGrpSpPr>
              <p:cNvPr id="50" name="Google Shape;50;p15"/>
              <p:cNvGrpSpPr/>
              <p:nvPr/>
            </p:nvGrpSpPr>
            <p:grpSpPr>
              <a:xfrm>
                <a:off x="4374911" y="4512562"/>
                <a:ext cx="393937" cy="691694"/>
                <a:chOff x="2760712" y="2362885"/>
                <a:chExt cx="954767" cy="1676427"/>
              </a:xfrm>
            </p:grpSpPr>
            <p:sp>
              <p:nvSpPr>
                <p:cNvPr id="51" name="Google Shape;51;p15"/>
                <p:cNvSpPr/>
                <p:nvPr/>
              </p:nvSpPr>
              <p:spPr>
                <a:xfrm>
                  <a:off x="3005355" y="3718052"/>
                  <a:ext cx="483670" cy="321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82" h="8591" extrusionOk="0">
                      <a:moveTo>
                        <a:pt x="0" y="1"/>
                      </a:moveTo>
                      <a:lnTo>
                        <a:pt x="0" y="8590"/>
                      </a:lnTo>
                      <a:lnTo>
                        <a:pt x="23881" y="8590"/>
                      </a:lnTo>
                      <a:lnTo>
                        <a:pt x="2388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15"/>
                <p:cNvSpPr/>
                <p:nvPr/>
              </p:nvSpPr>
              <p:spPr>
                <a:xfrm>
                  <a:off x="2760712" y="2362885"/>
                  <a:ext cx="954767" cy="1320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9" h="65226" extrusionOk="0">
                      <a:moveTo>
                        <a:pt x="21380" y="1"/>
                      </a:moveTo>
                      <a:lnTo>
                        <a:pt x="11138" y="16142"/>
                      </a:lnTo>
                      <a:lnTo>
                        <a:pt x="2124" y="30112"/>
                      </a:lnTo>
                      <a:cubicBezTo>
                        <a:pt x="331" y="32802"/>
                        <a:pt x="0" y="36200"/>
                        <a:pt x="1274" y="39221"/>
                      </a:cubicBezTo>
                      <a:lnTo>
                        <a:pt x="11941" y="65226"/>
                      </a:lnTo>
                      <a:lnTo>
                        <a:pt x="35255" y="65226"/>
                      </a:lnTo>
                      <a:lnTo>
                        <a:pt x="45922" y="39221"/>
                      </a:lnTo>
                      <a:cubicBezTo>
                        <a:pt x="47149" y="36200"/>
                        <a:pt x="46818" y="32802"/>
                        <a:pt x="45072" y="30112"/>
                      </a:cubicBezTo>
                      <a:lnTo>
                        <a:pt x="36011" y="16142"/>
                      </a:lnTo>
                      <a:lnTo>
                        <a:pt x="25816" y="1"/>
                      </a:lnTo>
                      <a:lnTo>
                        <a:pt x="25533" y="1"/>
                      </a:lnTo>
                      <a:cubicBezTo>
                        <a:pt x="25061" y="1"/>
                        <a:pt x="24636" y="378"/>
                        <a:pt x="24636" y="898"/>
                      </a:cubicBezTo>
                      <a:lnTo>
                        <a:pt x="24636" y="27752"/>
                      </a:lnTo>
                      <a:cubicBezTo>
                        <a:pt x="24636" y="28554"/>
                        <a:pt x="25156" y="29262"/>
                        <a:pt x="25911" y="29593"/>
                      </a:cubicBezTo>
                      <a:cubicBezTo>
                        <a:pt x="31527" y="32094"/>
                        <a:pt x="29734" y="40495"/>
                        <a:pt x="23598" y="40495"/>
                      </a:cubicBezTo>
                      <a:cubicBezTo>
                        <a:pt x="17415" y="40495"/>
                        <a:pt x="15622" y="32094"/>
                        <a:pt x="21286" y="29593"/>
                      </a:cubicBezTo>
                      <a:cubicBezTo>
                        <a:pt x="22041" y="29262"/>
                        <a:pt x="22513" y="28554"/>
                        <a:pt x="22560" y="27752"/>
                      </a:cubicBezTo>
                      <a:lnTo>
                        <a:pt x="22560" y="898"/>
                      </a:lnTo>
                      <a:cubicBezTo>
                        <a:pt x="22560" y="378"/>
                        <a:pt x="22135" y="1"/>
                        <a:pt x="2166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15"/>
                <p:cNvSpPr/>
                <p:nvPr/>
              </p:nvSpPr>
              <p:spPr>
                <a:xfrm>
                  <a:off x="2970967" y="3713317"/>
                  <a:ext cx="549545" cy="23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38" h="1181" extrusionOk="0">
                      <a:moveTo>
                        <a:pt x="614" y="1"/>
                      </a:moveTo>
                      <a:cubicBezTo>
                        <a:pt x="283" y="1"/>
                        <a:pt x="0" y="237"/>
                        <a:pt x="0" y="567"/>
                      </a:cubicBezTo>
                      <a:cubicBezTo>
                        <a:pt x="0" y="897"/>
                        <a:pt x="283" y="1181"/>
                        <a:pt x="614" y="1181"/>
                      </a:cubicBezTo>
                      <a:lnTo>
                        <a:pt x="26572" y="1181"/>
                      </a:lnTo>
                      <a:cubicBezTo>
                        <a:pt x="26902" y="1181"/>
                        <a:pt x="27138" y="897"/>
                        <a:pt x="27138" y="567"/>
                      </a:cubicBezTo>
                      <a:cubicBezTo>
                        <a:pt x="27138" y="237"/>
                        <a:pt x="26902" y="1"/>
                        <a:pt x="2657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" name="Google Shape;54;p15"/>
              <p:cNvGrpSpPr/>
              <p:nvPr/>
            </p:nvGrpSpPr>
            <p:grpSpPr>
              <a:xfrm>
                <a:off x="3125113" y="1479304"/>
                <a:ext cx="2893773" cy="2917831"/>
                <a:chOff x="1693869" y="-678500"/>
                <a:chExt cx="2777400" cy="2800491"/>
              </a:xfrm>
            </p:grpSpPr>
            <p:sp>
              <p:nvSpPr>
                <p:cNvPr id="55" name="Google Shape;55;p15"/>
                <p:cNvSpPr/>
                <p:nvPr/>
              </p:nvSpPr>
              <p:spPr>
                <a:xfrm>
                  <a:off x="1693869" y="-678500"/>
                  <a:ext cx="2777400" cy="2777400"/>
                </a:xfrm>
                <a:prstGeom prst="arc">
                  <a:avLst>
                    <a:gd name="adj1" fmla="val 21599442"/>
                    <a:gd name="adj2" fmla="val 10797516"/>
                  </a:avLst>
                </a:prstGeom>
                <a:noFill/>
                <a:ln w="9525" cap="flat" cmpd="sng">
                  <a:solidFill>
                    <a:schemeClr val="accent4"/>
                  </a:solidFill>
                  <a:prstDash val="solid"/>
                  <a:round/>
                  <a:headEnd type="diamond" w="sm" len="sm"/>
                  <a:tailEnd type="diamond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56" name="Google Shape;56;p15"/>
                <p:cNvCxnSpPr/>
                <p:nvPr/>
              </p:nvCxnSpPr>
              <p:spPr>
                <a:xfrm>
                  <a:off x="1823169" y="2098900"/>
                  <a:ext cx="25188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4"/>
                  </a:solidFill>
                  <a:prstDash val="solid"/>
                  <a:round/>
                  <a:headEnd type="oval" w="sm" len="sm"/>
                  <a:tailEnd type="oval" w="sm" len="sm"/>
                </a:ln>
              </p:spPr>
            </p:cxnSp>
            <p:sp>
              <p:nvSpPr>
                <p:cNvPr id="57" name="Google Shape;57;p15"/>
                <p:cNvSpPr/>
                <p:nvPr/>
              </p:nvSpPr>
              <p:spPr>
                <a:xfrm>
                  <a:off x="3059469" y="2075791"/>
                  <a:ext cx="46200" cy="462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8" name="Google Shape;58;p15"/>
            <p:cNvGrpSpPr/>
            <p:nvPr/>
          </p:nvGrpSpPr>
          <p:grpSpPr>
            <a:xfrm>
              <a:off x="3196950" y="1551925"/>
              <a:ext cx="2750100" cy="2750100"/>
              <a:chOff x="3196950" y="1551925"/>
              <a:chExt cx="2750100" cy="2750100"/>
            </a:xfrm>
          </p:grpSpPr>
          <p:sp>
            <p:nvSpPr>
              <p:cNvPr id="59" name="Google Shape;59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donut">
                <a:avLst>
                  <a:gd name="adj" fmla="val 14597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2896166"/>
                  <a:gd name="adj2" fmla="val 4411"/>
                  <a:gd name="adj3" fmla="val 14579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6242944"/>
                  <a:gd name="adj2" fmla="val 4411"/>
                  <a:gd name="adj3" fmla="val 14579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10813661"/>
                  <a:gd name="adj2" fmla="val 4411"/>
                  <a:gd name="adj3" fmla="val 14579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13354979"/>
                  <a:gd name="adj2" fmla="val 4411"/>
                  <a:gd name="adj3" fmla="val 1457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18845971"/>
                  <a:gd name="adj2" fmla="val 4411"/>
                  <a:gd name="adj3" fmla="val 14579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1" name="Imagem 20" descr="Diagrama&#10;&#10;Descrição gerada automaticamente">
            <a:extLst>
              <a:ext uri="{FF2B5EF4-FFF2-40B4-BE49-F238E27FC236}">
                <a16:creationId xmlns:a16="http://schemas.microsoft.com/office/drawing/2014/main" id="{1813D6E5-F7C6-5076-0AB4-D91B4B4EC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544" y="1970907"/>
            <a:ext cx="1465748" cy="9436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3B24F-192D-44C7-D88A-C7C1CCBD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400"/>
            <a:ext cx="3455581" cy="755700"/>
          </a:xfrm>
        </p:spPr>
        <p:txBody>
          <a:bodyPr/>
          <a:lstStyle/>
          <a:p>
            <a:r>
              <a:rPr lang="pt-BR" sz="2800" b="1" dirty="0"/>
              <a:t>Projeto IASD Modelo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12421F-48FF-191F-535C-3C77ACECA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398900"/>
            <a:ext cx="3803904" cy="3367200"/>
          </a:xfrm>
        </p:spPr>
        <p:txBody>
          <a:bodyPr/>
          <a:lstStyle/>
          <a:p>
            <a:pPr marL="152400" indent="0" algn="ctr">
              <a:buNone/>
            </a:pPr>
            <a:r>
              <a:rPr lang="pt-BR" dirty="0"/>
              <a:t>Em 2022 + 10 Igrejas</a:t>
            </a:r>
          </a:p>
          <a:p>
            <a:pPr marL="609600" lvl="1" indent="0">
              <a:buNone/>
            </a:pPr>
            <a:r>
              <a:rPr lang="pt-BR" dirty="0"/>
              <a:t>Benefícios:</a:t>
            </a:r>
          </a:p>
          <a:p>
            <a:pPr lvl="1"/>
            <a:r>
              <a:rPr lang="pt-BR" dirty="0"/>
              <a:t>Sai da ilegalidade; Sai do puxadinho;</a:t>
            </a:r>
          </a:p>
          <a:p>
            <a:pPr lvl="1"/>
            <a:r>
              <a:rPr lang="pt-BR" dirty="0"/>
              <a:t>Sai do desejo pessoal;</a:t>
            </a:r>
          </a:p>
          <a:p>
            <a:pPr lvl="1"/>
            <a:r>
              <a:rPr lang="pt-BR" dirty="0"/>
              <a:t>Sai das opiniões tortas;</a:t>
            </a:r>
          </a:p>
          <a:p>
            <a:pPr lvl="1"/>
            <a:r>
              <a:rPr lang="pt-BR" dirty="0"/>
              <a:t>Economia; Rapidez;</a:t>
            </a:r>
          </a:p>
          <a:p>
            <a:pPr lvl="1"/>
            <a:r>
              <a:rPr lang="pt-BR" dirty="0"/>
              <a:t>Definição clara das responsabilidades;</a:t>
            </a:r>
          </a:p>
          <a:p>
            <a:pPr lvl="1"/>
            <a:r>
              <a:rPr lang="pt-BR" dirty="0"/>
              <a:t>Início – meio – fim......</a:t>
            </a:r>
          </a:p>
          <a:p>
            <a:pPr lvl="1"/>
            <a:r>
              <a:rPr lang="pt-BR" dirty="0"/>
              <a:t>Apoio financeiro significativo;</a:t>
            </a:r>
          </a:p>
          <a:p>
            <a:pPr lvl="1"/>
            <a:r>
              <a:rPr lang="pt-BR" dirty="0"/>
              <a:t>Projeto completo (complementares);</a:t>
            </a:r>
          </a:p>
        </p:txBody>
      </p:sp>
      <p:pic>
        <p:nvPicPr>
          <p:cNvPr id="18" name="Imagem 17" descr="Homem de terno e gravata sorrindo posando para foto e pessoas ao fundo&#10;&#10;Descrição gerada automaticamente">
            <a:extLst>
              <a:ext uri="{FF2B5EF4-FFF2-40B4-BE49-F238E27FC236}">
                <a16:creationId xmlns:a16="http://schemas.microsoft.com/office/drawing/2014/main" id="{142CFF55-772E-B0D5-D817-71CCE7E46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997695" y="-3660647"/>
            <a:ext cx="3140463" cy="2355347"/>
          </a:xfrm>
          <a:prstGeom prst="rect">
            <a:avLst/>
          </a:prstGeom>
        </p:spPr>
      </p:pic>
      <p:pic>
        <p:nvPicPr>
          <p:cNvPr id="26" name="Imagem 25" descr="Uma imagem contendo foto, janela, vivendo, pequeno&#10;&#10;Descrição gerada automaticamente">
            <a:extLst>
              <a:ext uri="{FF2B5EF4-FFF2-40B4-BE49-F238E27FC236}">
                <a16:creationId xmlns:a16="http://schemas.microsoft.com/office/drawing/2014/main" id="{1696A0EF-A9D5-F952-A4EA-559D0170B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308842" y="1133100"/>
            <a:ext cx="1835158" cy="3217812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03844C58-EB4A-C7CC-69D6-F98C475E3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613065" y="1025438"/>
            <a:ext cx="4414061" cy="311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23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3B24F-192D-44C7-D88A-C7C1CCBD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400"/>
            <a:ext cx="3455581" cy="755700"/>
          </a:xfrm>
        </p:spPr>
        <p:txBody>
          <a:bodyPr/>
          <a:lstStyle/>
          <a:p>
            <a:r>
              <a:rPr lang="pt-BR" sz="2800" b="1" dirty="0"/>
              <a:t>Projeto IASD Modelo</a:t>
            </a:r>
          </a:p>
        </p:txBody>
      </p:sp>
      <p:pic>
        <p:nvPicPr>
          <p:cNvPr id="18" name="Imagem 17" descr="Homem de terno e gravata sorrindo posando para foto e pessoas ao fundo&#10;&#10;Descrição gerada automaticamente">
            <a:extLst>
              <a:ext uri="{FF2B5EF4-FFF2-40B4-BE49-F238E27FC236}">
                <a16:creationId xmlns:a16="http://schemas.microsoft.com/office/drawing/2014/main" id="{142CFF55-772E-B0D5-D817-71CCE7E46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997695" y="-3660647"/>
            <a:ext cx="3140463" cy="2355347"/>
          </a:xfrm>
          <a:prstGeom prst="rect">
            <a:avLst/>
          </a:prstGeom>
        </p:spPr>
      </p:pic>
      <p:pic>
        <p:nvPicPr>
          <p:cNvPr id="7" name="Imagem 6" descr="Homem em pé na frente de um prédio&#10;&#10;Descrição gerada automaticamente com confiança média">
            <a:extLst>
              <a:ext uri="{FF2B5EF4-FFF2-40B4-BE49-F238E27FC236}">
                <a16:creationId xmlns:a16="http://schemas.microsoft.com/office/drawing/2014/main" id="{0CD8AAFA-DE8B-EBDC-9B54-61CA445CD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484" y="3488835"/>
            <a:ext cx="2725387" cy="1533030"/>
          </a:xfrm>
          <a:prstGeom prst="rect">
            <a:avLst/>
          </a:prstGeom>
        </p:spPr>
      </p:pic>
      <p:pic>
        <p:nvPicPr>
          <p:cNvPr id="9" name="Imagem 8" descr="Tela de jogo de vídeo game&#10;&#10;Descrição gerada automaticamente com confiança baixa">
            <a:extLst>
              <a:ext uri="{FF2B5EF4-FFF2-40B4-BE49-F238E27FC236}">
                <a16:creationId xmlns:a16="http://schemas.microsoft.com/office/drawing/2014/main" id="{F8A97F24-D934-0CF3-51A5-04F342049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252" y="1432350"/>
            <a:ext cx="3354528" cy="1886922"/>
          </a:xfrm>
          <a:prstGeom prst="rect">
            <a:avLst/>
          </a:prstGeom>
        </p:spPr>
      </p:pic>
      <p:sp>
        <p:nvSpPr>
          <p:cNvPr id="20" name="Espaço Reservado para Texto 2">
            <a:extLst>
              <a:ext uri="{FF2B5EF4-FFF2-40B4-BE49-F238E27FC236}">
                <a16:creationId xmlns:a16="http://schemas.microsoft.com/office/drawing/2014/main" id="{F9A1E050-D598-3AAB-AC6D-4D22371E8E4C}"/>
              </a:ext>
            </a:extLst>
          </p:cNvPr>
          <p:cNvSpPr txBox="1">
            <a:spLocks/>
          </p:cNvSpPr>
          <p:nvPr/>
        </p:nvSpPr>
        <p:spPr>
          <a:xfrm>
            <a:off x="4239768" y="888150"/>
            <a:ext cx="4977384" cy="33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Roboto"/>
              <a:buChar char="■"/>
              <a:defRPr sz="12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609600" lvl="1" indent="0">
              <a:buFont typeface="Roboto"/>
              <a:buNone/>
            </a:pPr>
            <a:r>
              <a:rPr lang="pt-BR" dirty="0"/>
              <a:t>Estratégia:</a:t>
            </a:r>
          </a:p>
          <a:p>
            <a:pPr lvl="1"/>
            <a:r>
              <a:rPr lang="pt-BR" dirty="0"/>
              <a:t>Etapa 01: Projetos em geral; (AMC)</a:t>
            </a:r>
          </a:p>
          <a:p>
            <a:pPr lvl="1"/>
            <a:r>
              <a:rPr lang="pt-BR" dirty="0"/>
              <a:t>Etapa 02: Aprovação projeto e taxas; (IASD)</a:t>
            </a:r>
          </a:p>
          <a:p>
            <a:pPr lvl="1"/>
            <a:r>
              <a:rPr lang="pt-BR" dirty="0"/>
              <a:t>Etapa 03: Galpão metálico e alicerce; (AMC)</a:t>
            </a:r>
          </a:p>
          <a:p>
            <a:pPr lvl="1"/>
            <a:r>
              <a:rPr lang="pt-BR" dirty="0"/>
              <a:t>Etapa 04: Paredes, contra piso e hidráulica; (IASD)</a:t>
            </a:r>
          </a:p>
          <a:p>
            <a:pPr lvl="1"/>
            <a:r>
              <a:rPr lang="pt-BR" dirty="0"/>
              <a:t>Etapa 05: Telhado, forro; (AMC)</a:t>
            </a:r>
          </a:p>
          <a:p>
            <a:pPr lvl="1"/>
            <a:r>
              <a:rPr lang="pt-BR" dirty="0"/>
              <a:t>Etapa 06: Elétrica; (IASD)</a:t>
            </a:r>
          </a:p>
          <a:p>
            <a:pPr lvl="1"/>
            <a:r>
              <a:rPr lang="pt-BR" dirty="0"/>
              <a:t>Etapa 07: Cerâmica, argamassa e rejunte; (Material AMC – M.O. IASD)</a:t>
            </a:r>
          </a:p>
          <a:p>
            <a:pPr lvl="1"/>
            <a:r>
              <a:rPr lang="pt-BR" dirty="0"/>
              <a:t>Etapa 08: Aberturas (portas, janelas e vidros); (IASD)</a:t>
            </a:r>
          </a:p>
          <a:p>
            <a:pPr lvl="1"/>
            <a:r>
              <a:rPr lang="pt-BR" dirty="0"/>
              <a:t>Etapa 09: Pintura; (Material AMC – M.O. IASD)</a:t>
            </a:r>
          </a:p>
          <a:p>
            <a:pPr lvl="1"/>
            <a:r>
              <a:rPr lang="pt-BR" dirty="0"/>
              <a:t>Etapa 10: Logo marca. (Instalada AMC)</a:t>
            </a:r>
          </a:p>
        </p:txBody>
      </p:sp>
    </p:spTree>
    <p:extLst>
      <p:ext uri="{BB962C8B-B14F-4D97-AF65-F5344CB8AC3E}">
        <p14:creationId xmlns:p14="http://schemas.microsoft.com/office/powerpoint/2010/main" val="181932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D6BC6-9C65-17B0-880D-3DA1D27CA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74" y="1545739"/>
            <a:ext cx="8549645" cy="1506900"/>
          </a:xfrm>
        </p:spPr>
        <p:txBody>
          <a:bodyPr/>
          <a:lstStyle/>
          <a:p>
            <a:pPr algn="ctr"/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“O ÊXITO EM QUALQUER COISA QUE EMPREENDAMOS EXIGE UM OBJETIVO DEFINIDO. AQUELE QUE DESEJAR ALCANÇAR O VERDADEIRO ÊXITO NA VIDA (NA ORGANIZAÇÃO) DEVE CONSERVAR FIRMEMENTE EM VISTA O ALVO DIGNO DE SEUS ESFORÇOS”. Educação p. 262</a:t>
            </a:r>
            <a:b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60D451-B511-0E30-2671-D789DF9651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74" y="3793388"/>
            <a:ext cx="4160400" cy="407400"/>
          </a:xfrm>
        </p:spPr>
        <p:txBody>
          <a:bodyPr/>
          <a:lstStyle/>
          <a:p>
            <a:r>
              <a:rPr lang="pt-BR" dirty="0"/>
              <a:t>Muito Obrigado!!!!</a:t>
            </a:r>
          </a:p>
        </p:txBody>
      </p:sp>
    </p:spTree>
    <p:extLst>
      <p:ext uri="{BB962C8B-B14F-4D97-AF65-F5344CB8AC3E}">
        <p14:creationId xmlns:p14="http://schemas.microsoft.com/office/powerpoint/2010/main" val="1101697096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Agency Infographics by Slidesgo">
  <a:themeElements>
    <a:clrScheme name="Simple Light">
      <a:dk1>
        <a:srgbClr val="000000"/>
      </a:dk1>
      <a:lt1>
        <a:srgbClr val="FFFFFF"/>
      </a:lt1>
      <a:dk2>
        <a:srgbClr val="E8E5E6"/>
      </a:dk2>
      <a:lt2>
        <a:srgbClr val="B9CDD3"/>
      </a:lt2>
      <a:accent1>
        <a:srgbClr val="9EB8BA"/>
      </a:accent1>
      <a:accent2>
        <a:srgbClr val="6C8486"/>
      </a:accent2>
      <a:accent3>
        <a:srgbClr val="3E434E"/>
      </a:accent3>
      <a:accent4>
        <a:srgbClr val="38383B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C905B7B1-5185-4F86-8F91-F5277BA5B9F9}"/>
</file>

<file path=customXml/itemProps2.xml><?xml version="1.0" encoding="utf-8"?>
<ds:datastoreItem xmlns:ds="http://schemas.openxmlformats.org/officeDocument/2006/customXml" ds:itemID="{EC9FD198-776C-44A8-82C4-A612DEEAC294}"/>
</file>

<file path=customXml/itemProps3.xml><?xml version="1.0" encoding="utf-8"?>
<ds:datastoreItem xmlns:ds="http://schemas.openxmlformats.org/officeDocument/2006/customXml" ds:itemID="{7EF065A3-3D5B-4B11-B71D-56673FC1FD6A}"/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233</Words>
  <Application>Microsoft Macintosh PowerPoint</Application>
  <PresentationFormat>Apresentação na tela (16:9)</PresentationFormat>
  <Paragraphs>27</Paragraphs>
  <Slides>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Fira Sans SemiBold</vt:lpstr>
      <vt:lpstr>Roboto</vt:lpstr>
      <vt:lpstr>Fira Sans Extra Condensed Medium</vt:lpstr>
      <vt:lpstr>Arial</vt:lpstr>
      <vt:lpstr>Design Agency Infographics by Slidesgo</vt:lpstr>
      <vt:lpstr>Projeto Avança AMC</vt:lpstr>
      <vt:lpstr>Projeto IASD Modelo</vt:lpstr>
      <vt:lpstr>Projeto IASD Modelo</vt:lpstr>
      <vt:lpstr>“O ÊXITO EM QUALQUER COISA QUE EMPREENDAMOS EXIGE UM OBJETIVO DEFINIDO. AQUELE QUE DESEJAR ALCANÇAR O VERDADEIRO ÊXITO NA VIDA (NA ORGANIZAÇÃO) DEVE CONSERVAR FIRMEMENTE EM VISTA O ALVO DIGNO DE SEUS ESFORÇOS”. Educação p. 262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Agency Infographics</dc:title>
  <cp:lastModifiedBy>UNeB - ACe - Daniel Grubert</cp:lastModifiedBy>
  <cp:revision>12</cp:revision>
  <dcterms:modified xsi:type="dcterms:W3CDTF">2025-05-26T16:26:51Z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