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7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282CD9-602F-49DA-90B7-216652C99D7C}" v="1" dt="2025-06-13T09:00:11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8F451-1503-4354-B425-B9AE3D591E0B}" type="datetimeFigureOut">
              <a:rPr lang="pt-BR" smtClean="0"/>
              <a:pPr/>
              <a:t>13/06/2025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A8920-C5A0-4221-A027-A2B9B21B692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2867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9E381A7-AA8A-45AF-9E75-7C651EA8732F}" type="slidenum">
              <a:rPr lang="pt-BR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307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AB1995-C207-41E2-A38D-A5C6CC41EBFF}" type="slidenum">
              <a:rPr lang="pt-BR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3482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C56CACF-58D4-45EF-B5A3-070EE78258E0}" type="slidenum">
              <a:rPr lang="pt-BR"/>
              <a:pPr/>
              <a:t>16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3891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868BC84-8506-43AA-A3BD-6EB7DA2F13F0}" type="slidenum">
              <a:rPr lang="pt-BR"/>
              <a:pPr/>
              <a:t>17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3994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3409D35-92D3-499D-82FF-708A1212B17E}" type="slidenum">
              <a:rPr lang="pt-BR"/>
              <a:pPr/>
              <a:t>18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4198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33DA14-6028-4D09-9FCC-022444070732}" type="slidenum">
              <a:rPr lang="pt-BR"/>
              <a:pPr/>
              <a:t>19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4301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0354EF-C80E-4BB4-B68F-38621B5D5039}" type="slidenum">
              <a:rPr lang="pt-BR"/>
              <a:pPr/>
              <a:t>20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440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AAD1375-D5FF-4C2A-ACDF-C82FFD2510FA}" type="slidenum">
              <a:rPr lang="pt-BR"/>
              <a:pPr/>
              <a:t>21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4506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46A40AC-8AA2-40AE-A66B-7B8BC1099517}" type="slidenum">
              <a:rPr lang="pt-BR"/>
              <a:pPr/>
              <a:t>22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4608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401DD52-81AE-4023-BAD1-583B6EDB6C7C}" type="slidenum">
              <a:rPr lang="pt-BR"/>
              <a:pPr/>
              <a:t>23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471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7B5BB1E-6DC4-48B1-A32B-12549B353356}" type="slidenum">
              <a:rPr lang="pt-BR"/>
              <a:pPr/>
              <a:t>24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37D4E-94D7-4EFF-8DBB-7A70FCB728BF}" type="datetimeFigureOut">
              <a:rPr lang="pt-BR" smtClean="0"/>
              <a:pPr/>
              <a:t>13/06/2025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B3038-8367-4288-A038-688418D747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37D4E-94D7-4EFF-8DBB-7A70FCB728BF}" type="datetimeFigureOut">
              <a:rPr lang="pt-BR" smtClean="0"/>
              <a:pPr/>
              <a:t>13/06/2025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B3038-8367-4288-A038-688418D747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37D4E-94D7-4EFF-8DBB-7A70FCB728BF}" type="datetimeFigureOut">
              <a:rPr lang="pt-BR" smtClean="0"/>
              <a:pPr/>
              <a:t>13/06/2025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B3038-8367-4288-A038-688418D747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37D4E-94D7-4EFF-8DBB-7A70FCB728BF}" type="datetimeFigureOut">
              <a:rPr lang="pt-BR" smtClean="0"/>
              <a:pPr/>
              <a:t>13/06/2025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B3038-8367-4288-A038-688418D747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37D4E-94D7-4EFF-8DBB-7A70FCB728BF}" type="datetimeFigureOut">
              <a:rPr lang="pt-BR" smtClean="0"/>
              <a:pPr/>
              <a:t>13/06/2025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B3038-8367-4288-A038-688418D747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37D4E-94D7-4EFF-8DBB-7A70FCB728BF}" type="datetimeFigureOut">
              <a:rPr lang="pt-BR" smtClean="0"/>
              <a:pPr/>
              <a:t>13/06/2025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B3038-8367-4288-A038-688418D747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37D4E-94D7-4EFF-8DBB-7A70FCB728BF}" type="datetimeFigureOut">
              <a:rPr lang="pt-BR" smtClean="0"/>
              <a:pPr/>
              <a:t>13/06/2025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B3038-8367-4288-A038-688418D747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37D4E-94D7-4EFF-8DBB-7A70FCB728BF}" type="datetimeFigureOut">
              <a:rPr lang="pt-BR" smtClean="0"/>
              <a:pPr/>
              <a:t>13/06/2025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B3038-8367-4288-A038-688418D747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37D4E-94D7-4EFF-8DBB-7A70FCB728BF}" type="datetimeFigureOut">
              <a:rPr lang="pt-BR" smtClean="0"/>
              <a:pPr/>
              <a:t>13/06/2025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B3038-8367-4288-A038-688418D747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37D4E-94D7-4EFF-8DBB-7A70FCB728BF}" type="datetimeFigureOut">
              <a:rPr lang="pt-BR" smtClean="0"/>
              <a:pPr/>
              <a:t>13/06/2025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B3038-8367-4288-A038-688418D747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37D4E-94D7-4EFF-8DBB-7A70FCB728BF}" type="datetimeFigureOut">
              <a:rPr lang="pt-BR" smtClean="0"/>
              <a:pPr/>
              <a:t>13/06/2025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B3038-8367-4288-A038-688418D747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449BC-BFFD-4415-9A4F-24E3FD8D2D2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37D4E-94D7-4EFF-8DBB-7A70FCB728BF}" type="datetimeFigureOut">
              <a:rPr lang="pt-BR" smtClean="0"/>
              <a:pPr/>
              <a:t>13/06/2025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B3038-8367-4288-A038-688418D747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ESTAT&#205;STICA%20SISTEMA%20DE%20SECRETARIA.xls!Idad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31-FIDELIDADE-DISTRITO%20DA%20UNIVERSIT&#193;RIA.xls!Universit&#225;ria!L1C1:L17C15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PT mas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"/>
            <a:ext cx="9144000" cy="6858000"/>
          </a:xfrm>
          <a:prstGeom prst="rect">
            <a:avLst/>
          </a:prstGeom>
        </p:spPr>
      </p:pic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32" y="1357306"/>
            <a:ext cx="9144000" cy="1143000"/>
          </a:xfrm>
          <a:noFill/>
          <a:ln w="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pt-BR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POR QUE ALGUNS NÃO DIZIMAM</a:t>
            </a:r>
          </a:p>
        </p:txBody>
      </p:sp>
      <p:sp>
        <p:nvSpPr>
          <p:cNvPr id="214019" name="Rectangle 3"/>
          <p:cNvSpPr>
            <a:spLocks noChangeArrowheads="1"/>
          </p:cNvSpPr>
          <p:nvPr/>
        </p:nvSpPr>
        <p:spPr bwMode="auto">
          <a:xfrm>
            <a:off x="179388" y="1412875"/>
            <a:ext cx="8748712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endParaRPr lang="pt-BR" sz="290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4020" name="Rectangle 4"/>
          <p:cNvSpPr>
            <a:spLocks noChangeArrowheads="1"/>
          </p:cNvSpPr>
          <p:nvPr/>
        </p:nvSpPr>
        <p:spPr bwMode="auto">
          <a:xfrm>
            <a:off x="181006" y="2852738"/>
            <a:ext cx="8748712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pt-BR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“Um </a:t>
            </a:r>
            <a:r>
              <a:rPr lang="pt-BR" sz="34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espírito mesquinho e egoísta</a:t>
            </a:r>
            <a:r>
              <a:rPr lang="pt-BR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impede os homens de darem a Deus o que Lhe pertence”. (</a:t>
            </a:r>
            <a:r>
              <a:rPr lang="pt-BR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Adm</a:t>
            </a:r>
            <a:r>
              <a:rPr lang="pt-BR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Eficaz Pág.</a:t>
            </a:r>
            <a:r>
              <a:rPr lang="pt-BR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pt-BR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77)</a:t>
            </a:r>
          </a:p>
          <a:p>
            <a:pPr marL="342900" indent="-342900" algn="ctr">
              <a:spcBef>
                <a:spcPct val="20000"/>
              </a:spcBef>
              <a:defRPr/>
            </a:pPr>
            <a:endParaRPr lang="pt-BR" sz="34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"/>
            <a:ext cx="9144000" cy="6858000"/>
          </a:xfrm>
          <a:prstGeom prst="rect">
            <a:avLst/>
          </a:prstGeom>
        </p:spPr>
      </p:pic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285868"/>
            <a:ext cx="9144000" cy="1143000"/>
          </a:xfr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pt-BR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RAZÕES DO HOMEM RETER OS DÍZIMOS</a:t>
            </a:r>
          </a:p>
        </p:txBody>
      </p:sp>
      <p:sp>
        <p:nvSpPr>
          <p:cNvPr id="215043" name="Rectangle 3"/>
          <p:cNvSpPr>
            <a:spLocks noChangeArrowheads="1"/>
          </p:cNvSpPr>
          <p:nvPr/>
        </p:nvSpPr>
        <p:spPr bwMode="auto">
          <a:xfrm>
            <a:off x="179388" y="1412875"/>
            <a:ext cx="8748712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endParaRPr lang="pt-BR" sz="290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044" name="Rectangle 4"/>
          <p:cNvSpPr>
            <a:spLocks noChangeArrowheads="1"/>
          </p:cNvSpPr>
          <p:nvPr/>
        </p:nvSpPr>
        <p:spPr bwMode="auto">
          <a:xfrm>
            <a:off x="395320" y="1985965"/>
            <a:ext cx="87487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spcBef>
                <a:spcPct val="20000"/>
              </a:spcBef>
              <a:buFontTx/>
              <a:buAutoNum type="arabicParenR"/>
              <a:defRPr/>
            </a:pPr>
            <a:r>
              <a:rPr lang="pt-BR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Egoísmo</a:t>
            </a:r>
          </a:p>
          <a:p>
            <a:pPr marL="609600" indent="-609600">
              <a:spcBef>
                <a:spcPct val="20000"/>
              </a:spcBef>
              <a:buFontTx/>
              <a:buAutoNum type="arabicParenR"/>
              <a:defRPr/>
            </a:pPr>
            <a:r>
              <a:rPr lang="pt-BR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Falta de confiança</a:t>
            </a:r>
          </a:p>
          <a:p>
            <a:pPr marL="609600" indent="-609600">
              <a:spcBef>
                <a:spcPct val="20000"/>
              </a:spcBef>
              <a:buFontTx/>
              <a:buAutoNum type="arabicParenR"/>
              <a:defRPr/>
            </a:pPr>
            <a:r>
              <a:rPr lang="pt-BR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Dever para com os filhos</a:t>
            </a:r>
          </a:p>
          <a:p>
            <a:pPr marL="609600" indent="-609600">
              <a:spcBef>
                <a:spcPct val="20000"/>
              </a:spcBef>
              <a:defRPr/>
            </a:pPr>
            <a:endParaRPr lang="pt-BR" sz="24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609600" indent="-609600" algn="ctr">
              <a:spcBef>
                <a:spcPct val="20000"/>
              </a:spcBef>
              <a:defRPr/>
            </a:pPr>
            <a:r>
              <a:rPr lang="pt-BR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“Vi que alguns se têm negado a ajudar a causa de Deus </a:t>
            </a:r>
          </a:p>
          <a:p>
            <a:pPr marL="609600" indent="-609600" algn="ctr">
              <a:spcBef>
                <a:spcPct val="20000"/>
              </a:spcBef>
              <a:defRPr/>
            </a:pPr>
            <a:r>
              <a:rPr lang="pt-BR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por terem dívidas. Tivessem eles examinado cuidadosamente</a:t>
            </a:r>
          </a:p>
          <a:p>
            <a:pPr marL="609600" indent="-609600" algn="ctr">
              <a:spcBef>
                <a:spcPct val="20000"/>
              </a:spcBef>
              <a:defRPr/>
            </a:pPr>
            <a:r>
              <a:rPr lang="pt-BR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seu próprio coração, e teriam descoberto que a verdadeira </a:t>
            </a:r>
          </a:p>
          <a:p>
            <a:pPr marL="609600" indent="-609600" algn="ctr">
              <a:spcBef>
                <a:spcPct val="20000"/>
              </a:spcBef>
              <a:defRPr/>
            </a:pPr>
            <a:r>
              <a:rPr lang="pt-BR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razão de não levarem a Deus oferta voluntária </a:t>
            </a:r>
            <a:r>
              <a:rPr lang="pt-BR" sz="24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era o egoísmo</a:t>
            </a:r>
            <a:r>
              <a:rPr lang="pt-BR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6067" name="Rectangle 3"/>
          <p:cNvSpPr>
            <a:spLocks noChangeArrowheads="1"/>
          </p:cNvSpPr>
          <p:nvPr/>
        </p:nvSpPr>
        <p:spPr bwMode="auto">
          <a:xfrm>
            <a:off x="179388" y="1412875"/>
            <a:ext cx="8748712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endParaRPr lang="pt-BR" sz="290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6068" name="Rectangle 4"/>
          <p:cNvSpPr>
            <a:spLocks noChangeArrowheads="1"/>
          </p:cNvSpPr>
          <p:nvPr/>
        </p:nvSpPr>
        <p:spPr bwMode="auto">
          <a:xfrm>
            <a:off x="71406" y="2771783"/>
            <a:ext cx="87487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algn="ctr">
              <a:spcBef>
                <a:spcPct val="20000"/>
              </a:spcBef>
              <a:defRPr/>
            </a:pPr>
            <a:r>
              <a:rPr lang="pt-BR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... Alguns sempre continuarão devendo. </a:t>
            </a:r>
            <a:r>
              <a:rPr lang="pt-BR" sz="32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Devido à sua cobiça, a mão </a:t>
            </a:r>
            <a:r>
              <a:rPr lang="pt-BR" sz="3200" u="sng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prosperadora</a:t>
            </a:r>
            <a:r>
              <a:rPr lang="pt-BR" sz="32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do Senhor não estará com eles, para lhes abençoar os empreendimentos</a:t>
            </a:r>
            <a:r>
              <a:rPr lang="pt-BR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Amam mais a este mundo do que à verdade. Não estão sendo habilitados e preparados para o reino de Deus”. </a:t>
            </a:r>
          </a:p>
          <a:p>
            <a:pPr marL="609600" indent="-609600" algn="ctr">
              <a:spcBef>
                <a:spcPct val="20000"/>
              </a:spcBef>
              <a:defRPr/>
            </a:pPr>
            <a:r>
              <a:rPr lang="pt-BR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pt-BR" sz="32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Adm</a:t>
            </a:r>
            <a:r>
              <a:rPr lang="pt-BR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Eficaz Pág. 93)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285868"/>
            <a:ext cx="9144000" cy="1143000"/>
          </a:xfr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pt-BR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RAZÕES DO HOMEM RETER OS DÍZIMOS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85868"/>
            <a:ext cx="8507412" cy="1143000"/>
          </a:xfr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EGOÍSMO E SEU RESULTADO</a:t>
            </a:r>
          </a:p>
        </p:txBody>
      </p:sp>
      <p:sp>
        <p:nvSpPr>
          <p:cNvPr id="218115" name="Rectangle 3"/>
          <p:cNvSpPr>
            <a:spLocks noChangeArrowheads="1"/>
          </p:cNvSpPr>
          <p:nvPr/>
        </p:nvSpPr>
        <p:spPr bwMode="auto">
          <a:xfrm>
            <a:off x="395288" y="2193935"/>
            <a:ext cx="842486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pt-BR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</a:t>
            </a:r>
            <a:r>
              <a:rPr lang="pt-BR" sz="3200" b="1" i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Não é devolver ao Senhor o que é Seu, que torna o homem pobre; reter é que o leva à pobreza</a:t>
            </a:r>
            <a:r>
              <a:rPr lang="pt-BR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”.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pt-BR" sz="32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Adm</a:t>
            </a:r>
            <a:r>
              <a:rPr lang="pt-BR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Eficaz Pág. 36)</a:t>
            </a:r>
          </a:p>
          <a:p>
            <a:pPr marL="342900" indent="-342900" algn="ctr">
              <a:spcBef>
                <a:spcPct val="20000"/>
              </a:spcBef>
              <a:defRPr/>
            </a:pPr>
            <a:endParaRPr lang="pt-BR" sz="32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8116" name="Rectangle 4"/>
          <p:cNvSpPr>
            <a:spLocks noChangeArrowheads="1"/>
          </p:cNvSpPr>
          <p:nvPr/>
        </p:nvSpPr>
        <p:spPr bwMode="auto">
          <a:xfrm>
            <a:off x="395288" y="4338661"/>
            <a:ext cx="8424862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pt-BR" sz="3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“Assim também é conservado o registro de todos os que se apropriam dos dons que Deus lhes confiou, para usar na salvação de almas”. (</a:t>
            </a:r>
            <a:r>
              <a:rPr lang="pt-BR" sz="36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Adm</a:t>
            </a:r>
            <a:r>
              <a:rPr lang="pt-BR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Eficaz </a:t>
            </a:r>
            <a:r>
              <a:rPr lang="pt-BR" sz="3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Pág. 88)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32" y="1428736"/>
            <a:ext cx="9144000" cy="1143000"/>
          </a:xfr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O MAIOR CRIME DO UNIVERSO</a:t>
            </a:r>
          </a:p>
        </p:txBody>
      </p:sp>
      <p:sp>
        <p:nvSpPr>
          <p:cNvPr id="219139" name="Rectangle 3"/>
          <p:cNvSpPr>
            <a:spLocks noChangeArrowheads="1"/>
          </p:cNvSpPr>
          <p:nvPr/>
        </p:nvSpPr>
        <p:spPr bwMode="auto">
          <a:xfrm>
            <a:off x="179388" y="1412875"/>
            <a:ext cx="8748712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endParaRPr lang="pt-BR" sz="290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9140" name="Rectangle 4"/>
          <p:cNvSpPr>
            <a:spLocks noChangeArrowheads="1"/>
          </p:cNvSpPr>
          <p:nvPr/>
        </p:nvSpPr>
        <p:spPr bwMode="auto">
          <a:xfrm>
            <a:off x="38130" y="2492375"/>
            <a:ext cx="87487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pt-BR" sz="3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</a:t>
            </a:r>
            <a:r>
              <a:rPr lang="pt-BR" sz="3000" i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Defraudar o Senhor é o maior crime de que um homem pode ser culpado</a:t>
            </a:r>
            <a:r>
              <a:rPr lang="pt-BR" sz="3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; e ainda assim é esse pecado profunda e amplamente difundido”.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3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“Deixareis de dar ao Senhor o que Lhe pertence? Desviareis do tesouro a parte dos meios que o Senhor reivindica como Sua? Se assim é, estais roubando a Deus e cada centavo é escriturado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3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contra vós nos livros do Céu”. (</a:t>
            </a:r>
            <a:r>
              <a:rPr lang="pt-BR" sz="28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Adm</a:t>
            </a:r>
            <a:r>
              <a:rPr lang="pt-BR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Eficaz </a:t>
            </a:r>
            <a:r>
              <a:rPr lang="pt-BR" sz="3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Pág. 86)</a:t>
            </a:r>
            <a:endParaRPr lang="pt-BR" sz="3000" i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214430"/>
            <a:ext cx="9144000" cy="1143000"/>
          </a:xfr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COMO ADVENTISTAS SOMOS UM POVO POBRE?</a:t>
            </a:r>
          </a:p>
        </p:txBody>
      </p:sp>
      <p:sp>
        <p:nvSpPr>
          <p:cNvPr id="223235" name="Rectangle 3"/>
          <p:cNvSpPr>
            <a:spLocks noChangeArrowheads="1"/>
          </p:cNvSpPr>
          <p:nvPr/>
        </p:nvSpPr>
        <p:spPr bwMode="auto">
          <a:xfrm>
            <a:off x="179388" y="1412875"/>
            <a:ext cx="8748712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endParaRPr lang="pt-BR" sz="290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3236" name="Rectangle 4"/>
          <p:cNvSpPr>
            <a:spLocks noChangeArrowheads="1"/>
          </p:cNvSpPr>
          <p:nvPr/>
        </p:nvSpPr>
        <p:spPr bwMode="auto">
          <a:xfrm>
            <a:off x="71406" y="2285992"/>
            <a:ext cx="87487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pt-BR" sz="3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</a:t>
            </a:r>
            <a:r>
              <a:rPr lang="pt-BR" sz="34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Não há, por assim dizer, escassez de recursos entre os adventistas do sétimo dia</a:t>
            </a:r>
            <a:r>
              <a:rPr lang="pt-BR" sz="3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Mas muitos adventistas do sétimo dia deixam de reconhecer a responsabilidade que sobre eles repousa de cooperar com Deus e com Cristo na salvação de almas. Têm-se apoderado da igreja a lepra do egoísmo”.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3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pt-BR" sz="36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Adm</a:t>
            </a:r>
            <a:r>
              <a:rPr lang="pt-BR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pt-BR" sz="36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Eficaz</a:t>
            </a:r>
            <a:r>
              <a:rPr lang="pt-BR" sz="34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Pág</a:t>
            </a:r>
            <a:r>
              <a:rPr lang="pt-BR" sz="3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85)</a:t>
            </a:r>
            <a:endParaRPr lang="pt-BR" sz="3400" i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3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3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4" grpId="0"/>
      <p:bldP spid="2232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60"/>
            <a:ext cx="8229600" cy="1143000"/>
          </a:xfr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Qual é o segredo do sucesso?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03450"/>
            <a:ext cx="8229600" cy="4997450"/>
          </a:xfr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buNone/>
              <a:defRPr/>
            </a:pPr>
            <a:r>
              <a:rPr lang="pt-BR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“ ‘Honra ao Senhor com a tua fazenda, e com as primícias de toda a tua renda; </a:t>
            </a:r>
            <a:r>
              <a:rPr lang="pt-BR" b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 se encherão os teus celeiros abundantemente, e transbordarão de mosto os teus lagares’.</a:t>
            </a:r>
            <a:r>
              <a:rPr lang="pt-BR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Prov. 3:9 e 10. ‘Alguns há que espalham, e ainda se lhes acrescenta mais; e outros que retêm mais do que é justo, mas é para a sua perda.</a:t>
            </a:r>
          </a:p>
          <a:p>
            <a:pPr algn="ctr">
              <a:lnSpc>
                <a:spcPct val="90000"/>
              </a:lnSpc>
              <a:buNone/>
              <a:defRPr/>
            </a:pPr>
            <a:r>
              <a:rPr lang="pt-BR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pt-BR" b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alma generosa engordará, e o que regar também será regado’.</a:t>
            </a:r>
            <a:r>
              <a:rPr lang="pt-BR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algn="ctr">
              <a:lnSpc>
                <a:spcPct val="90000"/>
              </a:lnSpc>
              <a:buNone/>
              <a:defRPr/>
            </a:pPr>
            <a:r>
              <a:rPr lang="pt-BR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Prov. 11:24 e 25.” (</a:t>
            </a:r>
            <a:r>
              <a:rPr lang="pt-BR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Adm</a:t>
            </a:r>
            <a:r>
              <a:rPr lang="pt-BR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pt-BR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Eficaz</a:t>
            </a:r>
            <a:r>
              <a:rPr lang="pt-BR" b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Pág</a:t>
            </a:r>
            <a:r>
              <a:rPr lang="pt-BR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.13)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8" grpId="0"/>
      <p:bldP spid="22425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7331" name="Rectangle 3"/>
          <p:cNvSpPr>
            <a:spLocks noChangeArrowheads="1"/>
          </p:cNvSpPr>
          <p:nvPr/>
        </p:nvSpPr>
        <p:spPr bwMode="auto">
          <a:xfrm>
            <a:off x="179388" y="1928802"/>
            <a:ext cx="8748712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</a:t>
            </a:r>
            <a:r>
              <a:rPr lang="pt-BR" sz="29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Quereis tornar segura vossa propriedade</a:t>
            </a: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 Retende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tudo o que possuis e isso será para vossa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perda eterna. </a:t>
            </a:r>
            <a:r>
              <a:rPr lang="pt-BR" sz="29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Dai-o a Deus, e desse momento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29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em diante trará Sua inscrição. Está selada com Sua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29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imutabilidade</a:t>
            </a: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Quereis desfrutar vossos bens?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Então os usai para fazer a felicidade dos que sofrem. </a:t>
            </a:r>
            <a:r>
              <a:rPr lang="pt-BR" sz="29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Quereis aumentar as vossas posses?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29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‘Honra ao Senhor com a tua fazenda.........</a:t>
            </a:r>
            <a:endParaRPr lang="pt-BR" sz="29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pt-BR" sz="29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Adm</a:t>
            </a: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Eficaz Pág. 49)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68"/>
            <a:ext cx="8229600" cy="1143000"/>
          </a:xfr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Qual é o segredo do sucesso?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14430"/>
            <a:ext cx="8229600" cy="1143000"/>
          </a:xfr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O RESULTADO DA FIDELIDADE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32061"/>
            <a:ext cx="8229600" cy="4525963"/>
          </a:xfr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  <a:defRPr/>
            </a:pPr>
            <a:r>
              <a:rPr lang="pt-BR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“Combatamos o grande combate da fé. Nossa prova não está no futuro, mas é agora. Enquanto ela se prolonga, </a:t>
            </a:r>
            <a:r>
              <a:rPr lang="pt-BR" b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‘buscai primeiro o reino de Deus e a Sua justiça, e todas estas coisas’ – as coisas que agora servem ao propósito de Satanás como ciladas, para enganar e destruir – ‘vos serão acrescentadas.”</a:t>
            </a:r>
            <a:r>
              <a:rPr lang="pt-BR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pt-BR" b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Adm</a:t>
            </a:r>
            <a:r>
              <a:rPr lang="pt-BR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 Eficaz Pág. 22)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857364"/>
            <a:ext cx="8229600" cy="5257800"/>
          </a:xfr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  <a:defRPr/>
            </a:pPr>
            <a:r>
              <a:rPr lang="pt-BR" sz="2700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“Tivessem eles reconhecido plena e francamente as reivindicações de Deus, atendendo-Lhe as exigências, ter-se-ia Sua bênção manifestado no aumento do produto da terra. </a:t>
            </a:r>
            <a:r>
              <a:rPr lang="pt-BR" sz="2700" b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Maiores teriam sido as colheitas. As necessidades de todos teriam sido abundantemente supridas</a:t>
            </a:r>
            <a:r>
              <a:rPr lang="pt-BR" sz="2700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”. (</a:t>
            </a:r>
            <a:r>
              <a:rPr lang="pt-BR" sz="2700" b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Adm</a:t>
            </a:r>
            <a:r>
              <a:rPr lang="pt-BR" sz="2700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 Eficaz Pág. 90)</a:t>
            </a:r>
          </a:p>
          <a:p>
            <a:pPr algn="ctr" eaLnBrk="1" hangingPunct="1">
              <a:buFontTx/>
              <a:buNone/>
              <a:defRPr/>
            </a:pPr>
            <a:r>
              <a:rPr lang="pt-BR" sz="2700" b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 ‘O que semeia em abundância, em abundância também ceifará</a:t>
            </a:r>
            <a:r>
              <a:rPr lang="pt-BR" sz="2700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’. Deus não é injusto para que Se esqueça do vosso labor, do vosso trabalho de amor. Ele põe Sua assinatura no contrato que conosco fez”.</a:t>
            </a:r>
          </a:p>
          <a:p>
            <a:pPr algn="ctr" eaLnBrk="1" hangingPunct="1">
              <a:buFontTx/>
              <a:buNone/>
              <a:defRPr/>
            </a:pPr>
            <a:r>
              <a:rPr lang="pt-BR" sz="2700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pt-BR" sz="2700" b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Adm</a:t>
            </a:r>
            <a:r>
              <a:rPr lang="pt-BR" sz="2700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pt-BR" sz="2700" b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EficazPág</a:t>
            </a:r>
            <a:r>
              <a:rPr lang="pt-BR" sz="2700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 91)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14430"/>
            <a:ext cx="8229600" cy="1143000"/>
          </a:xfr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O RESULTADO DA FIDELIDADE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63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997200"/>
            <a:ext cx="9144000" cy="36449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</a:t>
            </a:r>
            <a:r>
              <a:rPr lang="pt-B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Quem ama o pai ou a mãe mais do que a mim não 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é digno de mim; e quem ama o filho ou a filha mais 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 que a mim não é digno de mim”</a:t>
            </a:r>
            <a:r>
              <a:rPr lang="pt-BR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Mat. 10:37.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“Algumas pessoas se sentem sob sagrado dever para 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 os filhos. A cada um devem dar seu quinhão, 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mas se acham incapazes de conseguir meios para 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auxiliar à causa de Deus. Dão a desculpa de que tem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  <a:defRPr/>
            </a:pPr>
            <a:r>
              <a:rPr lang="pt-BR" sz="2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um dever para com os filhos”.</a:t>
            </a:r>
          </a:p>
        </p:txBody>
      </p:sp>
      <p:sp>
        <p:nvSpPr>
          <p:cNvPr id="186372" name="Rectangle 4"/>
          <p:cNvSpPr>
            <a:spLocks noChangeArrowheads="1"/>
          </p:cNvSpPr>
          <p:nvPr/>
        </p:nvSpPr>
        <p:spPr bwMode="auto">
          <a:xfrm>
            <a:off x="928662" y="1268413"/>
            <a:ext cx="754059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 </a:t>
            </a:r>
            <a:r>
              <a:rPr lang="en-US" sz="32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que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é </a:t>
            </a:r>
            <a:r>
              <a:rPr lang="en-US" sz="32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mais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importante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a </a:t>
            </a:r>
            <a:r>
              <a:rPr lang="en-US" sz="32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sobrevivência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da </a:t>
            </a:r>
            <a:r>
              <a:rPr lang="en-US" sz="32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minha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família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ou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o </a:t>
            </a:r>
            <a:r>
              <a:rPr lang="en-US" sz="32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dízimo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e as </a:t>
            </a:r>
            <a:r>
              <a:rPr lang="en-US" sz="32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ofertas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6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6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6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6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6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6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6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6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6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6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6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6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6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6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6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6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6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6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6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6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63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63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63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63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6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6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6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6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63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63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63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63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1187" name="Rectangle 3"/>
          <p:cNvSpPr>
            <a:spLocks noChangeArrowheads="1"/>
          </p:cNvSpPr>
          <p:nvPr/>
        </p:nvSpPr>
        <p:spPr bwMode="auto">
          <a:xfrm>
            <a:off x="109567" y="1196975"/>
            <a:ext cx="8748713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... </a:t>
            </a:r>
            <a:r>
              <a:rPr lang="pt-BR" sz="29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Não useis o dinheiro do Senhor para satisfazer os caprichos de vossos filhos</a:t>
            </a: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Podeis dizer: ‘Não posso alimentar a todos’. Mas, praticando as lições de economia de Cristo, podereis alimentar a um. ‘Recolhei os pedaços que sobejaram, para que nada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se perca’. Caso tenhais hábitos extravagantes,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afastai-os imediatamente de vossa vida. </a:t>
            </a:r>
            <a:r>
              <a:rPr lang="pt-BR" sz="29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não ser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29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que o façais, estareis falidos para a eternidade</a:t>
            </a: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Hábitos de economia, operosidade e sobriedade, são melhor quinhão para os vossos filhos que um rico dote”. (</a:t>
            </a:r>
            <a:r>
              <a:rPr lang="pt-BR" sz="29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Adm</a:t>
            </a:r>
            <a:r>
              <a:rPr lang="pt-BR" sz="29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Eficaz Pág. 37)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1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66812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BASE BÍBLICA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32062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/>
              <a:t>Todos os dízimos do campo, da semente do campo, do fruto das árvores, </a:t>
            </a:r>
            <a:r>
              <a:rPr lang="pt-BR" u="sng"/>
              <a:t>são do Senhor</a:t>
            </a:r>
            <a:r>
              <a:rPr lang="pt-BR"/>
              <a:t>; são santos ao Senhor. </a:t>
            </a:r>
            <a:r>
              <a:rPr lang="pt-BR" sz="2000" b="1"/>
              <a:t>Lev. 27:30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/>
              <a:t>E digo isto: Que o que semeia pouco, pouco também ceifará, e o que semeia com fartura, com fartura também ceifará. Cada um contribua segundo propôs no seu coração, </a:t>
            </a:r>
            <a:r>
              <a:rPr lang="pt-BR" u="sng"/>
              <a:t>não com tristeza</a:t>
            </a:r>
            <a:r>
              <a:rPr lang="pt-BR"/>
              <a:t> ou </a:t>
            </a:r>
            <a:r>
              <a:rPr lang="pt-BR" u="sng"/>
              <a:t>por necessidade</a:t>
            </a:r>
            <a:r>
              <a:rPr lang="pt-BR"/>
              <a:t>, pois </a:t>
            </a:r>
            <a:r>
              <a:rPr lang="pt-BR" u="sng"/>
              <a:t>Deus ama ao que dá com alegria</a:t>
            </a:r>
            <a:r>
              <a:rPr lang="pt-BR"/>
              <a:t>. </a:t>
            </a:r>
            <a:r>
              <a:rPr lang="pt-BR" sz="2000" b="1"/>
              <a:t>II Cor. 9:6 e 7</a:t>
            </a:r>
            <a:r>
              <a:rPr lang="pt-BR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77937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sz="4000" dirty="0"/>
              <a:t>BASE NO ESPÍRITO DE PROFECIA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03499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“O sistema dos dízimos e ofertas destinava-se a impressionar a mente dos homens com uma grande verdade – </a:t>
            </a:r>
            <a:r>
              <a:rPr lang="pt-BR" u="sng"/>
              <a:t>verdade de que Deus é a fonte de toda bênção à Suas criaturas</a:t>
            </a:r>
            <a:r>
              <a:rPr lang="pt-BR"/>
              <a:t>, e de que a Ele é devida a gratidão do homem pelas boas dádivas de Sua providência.” </a:t>
            </a:r>
            <a:r>
              <a:rPr lang="pt-BR" sz="2000" b="1"/>
              <a:t>Patriarcas e Profetas, pág. 525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382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NOSSA MORDOMIA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03500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u="sng" dirty="0"/>
              <a:t>Os cristãos são mordomos de Deus</a:t>
            </a:r>
            <a:r>
              <a:rPr lang="pt-BR" dirty="0"/>
              <a:t>, </a:t>
            </a:r>
            <a:r>
              <a:rPr lang="pt-BR" u="sng" dirty="0"/>
              <a:t>depositários de Seus bens</a:t>
            </a:r>
            <a:r>
              <a:rPr lang="pt-BR" dirty="0"/>
              <a:t> e, como Seus sócios, </a:t>
            </a:r>
            <a:r>
              <a:rPr lang="pt-BR" u="sng" dirty="0"/>
              <a:t>responsáveis por administrá-los de acordo com Suas orientações e princípios</a:t>
            </a:r>
            <a:r>
              <a:rPr lang="pt-BR" dirty="0"/>
              <a:t>, da maneira delineada nas </a:t>
            </a:r>
            <a:r>
              <a:rPr lang="pt-BR" u="sng" dirty="0"/>
              <a:t>Escrituras e no Espírito de Profecia</a:t>
            </a:r>
            <a:r>
              <a:rPr lang="pt-BR" dirty="0"/>
              <a:t>. </a:t>
            </a:r>
            <a:r>
              <a:rPr lang="pt-BR" sz="2000" b="1" dirty="0"/>
              <a:t>MI pág. 154</a:t>
            </a:r>
            <a:r>
              <a:rPr lang="pt-BR" dirty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dirty="0"/>
              <a:t>O conselho divino é que “</a:t>
            </a:r>
            <a:r>
              <a:rPr lang="pt-BR" u="sng" dirty="0"/>
              <a:t>se requer dos despenseiros que cada um deles seja encontrado fiel</a:t>
            </a:r>
            <a:r>
              <a:rPr lang="pt-BR" dirty="0"/>
              <a:t>”. </a:t>
            </a:r>
            <a:r>
              <a:rPr lang="pt-BR" sz="2000" b="1" dirty="0"/>
              <a:t>I Cor. 4:2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55" name="Rectangle 7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71554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sz="4000" dirty="0"/>
              <a:t>DISTRIBUIÇÃO GERAL DOS DÍZIMOS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2332061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10,00 % 		</a:t>
            </a:r>
            <a:r>
              <a:rPr lang="pt-BR" dirty="0" err="1"/>
              <a:t>D.S.</a:t>
            </a:r>
            <a:r>
              <a:rPr lang="pt-BR" dirty="0"/>
              <a:t>A</a:t>
            </a:r>
          </a:p>
          <a:p>
            <a:pPr eaLnBrk="1" hangingPunct="1">
              <a:defRPr/>
            </a:pPr>
            <a:r>
              <a:rPr lang="pt-BR" dirty="0"/>
              <a:t>10,00 %		</a:t>
            </a:r>
            <a:r>
              <a:rPr lang="pt-BR" dirty="0" err="1"/>
              <a:t>U.C.O.</a:t>
            </a:r>
            <a:r>
              <a:rPr lang="pt-BR" dirty="0"/>
              <a:t>B</a:t>
            </a:r>
          </a:p>
          <a:p>
            <a:pPr eaLnBrk="1" hangingPunct="1">
              <a:defRPr/>
            </a:pPr>
            <a:r>
              <a:rPr lang="pt-BR" dirty="0"/>
              <a:t>1,50 %		ENSINO SUPERIOR</a:t>
            </a:r>
          </a:p>
          <a:p>
            <a:pPr eaLnBrk="1" hangingPunct="1">
              <a:defRPr/>
            </a:pPr>
            <a:r>
              <a:rPr lang="pt-BR" dirty="0"/>
              <a:t>1,00 %		VOZ DA PROFECIA</a:t>
            </a:r>
          </a:p>
          <a:p>
            <a:pPr eaLnBrk="1" hangingPunct="1">
              <a:defRPr/>
            </a:pPr>
            <a:r>
              <a:rPr lang="pt-BR" dirty="0"/>
              <a:t>2,00 %		EDUCANDÁRIOS</a:t>
            </a:r>
          </a:p>
          <a:p>
            <a:pPr eaLnBrk="1" hangingPunct="1">
              <a:defRPr/>
            </a:pPr>
            <a:r>
              <a:rPr lang="pt-BR" dirty="0"/>
              <a:t>75,50 %		ASSOCIAÇÃO</a:t>
            </a:r>
          </a:p>
          <a:p>
            <a:pPr eaLnBrk="1" hangingPunct="1">
              <a:defRPr/>
            </a:pPr>
            <a:r>
              <a:rPr lang="pt-BR" dirty="0"/>
              <a:t>100,00 %		TOTAL</a:t>
            </a:r>
          </a:p>
          <a:p>
            <a:pPr eaLnBrk="1" hangingPunct="1"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"/>
            <a:ext cx="9144000" cy="6858000"/>
          </a:xfrm>
          <a:prstGeom prst="rect">
            <a:avLst/>
          </a:prstGeom>
        </p:spPr>
      </p:pic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363689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pt-BR" sz="4000" dirty="0"/>
              <a:t>DISTRIBUIÇÃO DOS DÍZIMOS NA ASSOCIAÇÃO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89251"/>
            <a:ext cx="8229600" cy="4525963"/>
          </a:xfrm>
        </p:spPr>
        <p:txBody>
          <a:bodyPr/>
          <a:lstStyle/>
          <a:p>
            <a:pPr eaLnBrk="1" hangingPunct="1">
              <a:buClr>
                <a:srgbClr val="99FF66"/>
              </a:buClr>
              <a:defRPr/>
            </a:pPr>
            <a:r>
              <a:rPr lang="pt-BR" sz="2400"/>
              <a:t>75,50% de todo o DÍZIMO é = a 100% para a receita da ASSOCIAÇÃO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BR" sz="2400"/>
          </a:p>
          <a:p>
            <a:pPr lvl="1" eaLnBrk="1" hangingPunct="1">
              <a:buClr>
                <a:schemeClr val="accent1"/>
              </a:buClr>
              <a:defRPr/>
            </a:pPr>
            <a:r>
              <a:rPr lang="pt-BR"/>
              <a:t>64% Pessoal</a:t>
            </a:r>
          </a:p>
          <a:p>
            <a:pPr lvl="1" eaLnBrk="1" hangingPunct="1">
              <a:buClr>
                <a:schemeClr val="accent1"/>
              </a:buClr>
              <a:defRPr/>
            </a:pPr>
            <a:r>
              <a:rPr lang="pt-BR"/>
              <a:t>14% Administrativas e Gerais</a:t>
            </a:r>
          </a:p>
          <a:p>
            <a:pPr lvl="1" eaLnBrk="1" hangingPunct="1">
              <a:buClr>
                <a:schemeClr val="accent1"/>
              </a:buClr>
              <a:defRPr/>
            </a:pPr>
            <a:r>
              <a:rPr lang="pt-BR"/>
              <a:t>5% Promoção dos Departamentos</a:t>
            </a:r>
          </a:p>
          <a:p>
            <a:pPr lvl="1" eaLnBrk="1" hangingPunct="1">
              <a:buClr>
                <a:schemeClr val="accent1"/>
              </a:buClr>
              <a:defRPr/>
            </a:pPr>
            <a:r>
              <a:rPr lang="pt-BR"/>
              <a:t>9% Evangelismos,Cursos,Seminários,Treinamentos</a:t>
            </a:r>
          </a:p>
          <a:p>
            <a:pPr lvl="1" eaLnBrk="1" hangingPunct="1">
              <a:buClr>
                <a:schemeClr val="accent1"/>
              </a:buClr>
              <a:defRPr/>
            </a:pPr>
            <a:r>
              <a:rPr lang="pt-BR"/>
              <a:t>8% Fundos, Ensino, Entidades Internas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06499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OFERTAS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32061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“Grande” Distribuição ou Primeira Distribuição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BR" dirty="0"/>
          </a:p>
          <a:p>
            <a:pPr lvl="2" eaLnBrk="1" hangingPunct="1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pt-BR" sz="4400" dirty="0"/>
              <a:t>60 % Caixa da Igreja Local</a:t>
            </a:r>
          </a:p>
          <a:p>
            <a:pPr lvl="2" eaLnBrk="1" hangingPunct="1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pt-BR" sz="4400" dirty="0"/>
              <a:t>40 % Envio à Associação</a:t>
            </a:r>
          </a:p>
          <a:p>
            <a:pPr lvl="3" eaLnBrk="1" hangingPunct="1">
              <a:buFont typeface="Wingdings" pitchFamily="2" charset="2"/>
              <a:buChar char="ü"/>
              <a:defRPr/>
            </a:pPr>
            <a:endParaRPr lang="pt-BR" sz="4000" dirty="0"/>
          </a:p>
          <a:p>
            <a:pPr lvl="2" eaLnBrk="1" hangingPunct="1">
              <a:buFont typeface="Wingdings" pitchFamily="2" charset="2"/>
              <a:buNone/>
              <a:defRPr/>
            </a:pPr>
            <a:endParaRPr lang="pt-BR" dirty="0"/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pt-BR" dirty="0"/>
              <a:t>	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77937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OFERTAS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03499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err="1"/>
              <a:t>Distribuição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Igreja Local</a:t>
            </a:r>
            <a:endParaRPr lang="pt-BR" dirty="0"/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defRPr/>
            </a:pPr>
            <a:r>
              <a:rPr lang="pt-BR" dirty="0"/>
              <a:t>Uso dos 60 % no Caixa da Igreja Local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pt-BR" dirty="0"/>
          </a:p>
          <a:p>
            <a:pPr lvl="3" eaLnBrk="1" hangingPunct="1">
              <a:lnSpc>
                <a:spcPct val="90000"/>
              </a:lnSpc>
              <a:buClr>
                <a:schemeClr val="accent1"/>
              </a:buClr>
              <a:defRPr/>
            </a:pPr>
            <a:r>
              <a:rPr lang="pt-BR" sz="4800" dirty="0"/>
              <a:t>Despesas da Igreja</a:t>
            </a:r>
          </a:p>
          <a:p>
            <a:pPr lvl="3" eaLnBrk="1" hangingPunct="1">
              <a:lnSpc>
                <a:spcPct val="90000"/>
              </a:lnSpc>
              <a:buClr>
                <a:schemeClr val="accent1"/>
              </a:buClr>
              <a:defRPr/>
            </a:pPr>
            <a:r>
              <a:rPr lang="en-US" sz="4800" dirty="0" err="1"/>
              <a:t>Departamentos</a:t>
            </a:r>
            <a:r>
              <a:rPr lang="en-US" sz="4800" dirty="0"/>
              <a:t> da Igreja</a:t>
            </a:r>
            <a:endParaRPr lang="pt-BR" sz="4800" dirty="0"/>
          </a:p>
          <a:p>
            <a:pPr lvl="3" eaLnBrk="1" hangingPunct="1">
              <a:lnSpc>
                <a:spcPct val="90000"/>
              </a:lnSpc>
              <a:buClr>
                <a:schemeClr val="accent1"/>
              </a:buClr>
              <a:defRPr/>
            </a:pPr>
            <a:r>
              <a:rPr lang="pt-BR" sz="4800" dirty="0"/>
              <a:t>Reservas na Igreja Local</a:t>
            </a:r>
          </a:p>
          <a:p>
            <a:pPr lvl="3" eaLnBrk="1" hangingPunct="1">
              <a:lnSpc>
                <a:spcPct val="90000"/>
              </a:lnSpc>
              <a:defRPr/>
            </a:pPr>
            <a:endParaRPr lang="pt-BR" sz="4800" dirty="0"/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pt-BR" dirty="0"/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t-BR" dirty="0"/>
              <a:t>	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0010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OFERTAS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25670"/>
            <a:ext cx="8507413" cy="4525963"/>
          </a:xfrm>
        </p:spPr>
        <p:txBody>
          <a:bodyPr/>
          <a:lstStyle/>
          <a:p>
            <a:pPr eaLnBrk="1" hangingPunct="1"/>
            <a:r>
              <a:rPr lang="pt-BR" sz="2800" dirty="0"/>
              <a:t>Distribuição na Associação</a:t>
            </a:r>
          </a:p>
          <a:p>
            <a:pPr eaLnBrk="1" hangingPunct="1">
              <a:buClr>
                <a:srgbClr val="FF0000"/>
              </a:buClr>
            </a:pPr>
            <a:r>
              <a:rPr lang="pt-BR" sz="2800" dirty="0"/>
              <a:t>Distribuição dos 40% enviados à Associação:</a:t>
            </a:r>
          </a:p>
          <a:p>
            <a:pPr lvl="1" eaLnBrk="1" hangingPunct="1">
              <a:buClr>
                <a:srgbClr val="99FF66"/>
              </a:buClr>
            </a:pPr>
            <a:r>
              <a:rPr lang="pt-BR" sz="2400" dirty="0"/>
              <a:t>40% do total das OFERTAS = 100% das OFERTAS recebidas na ASSOCIAÇÃO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None/>
            </a:pPr>
            <a:endParaRPr lang="pt-BR" sz="2800" dirty="0"/>
          </a:p>
          <a:p>
            <a:pPr lvl="1" eaLnBrk="1" hangingPunct="1">
              <a:buClr>
                <a:schemeClr val="accent1"/>
              </a:buClr>
            </a:pPr>
            <a:r>
              <a:rPr lang="pt-BR" sz="2400" dirty="0"/>
              <a:t>50 % Escola Sabatina – Campo Mundial  </a:t>
            </a:r>
            <a:r>
              <a:rPr lang="pt-BR" sz="1800" b="1" dirty="0">
                <a:solidFill>
                  <a:srgbClr val="FF0000"/>
                </a:solidFill>
              </a:rPr>
              <a:t>20% total</a:t>
            </a:r>
          </a:p>
          <a:p>
            <a:pPr lvl="1" eaLnBrk="1" hangingPunct="1">
              <a:buClr>
                <a:schemeClr val="accent1"/>
              </a:buClr>
            </a:pPr>
            <a:r>
              <a:rPr lang="pt-BR" sz="2400" dirty="0"/>
              <a:t>25 % Programa Desenvolvimento – ASM </a:t>
            </a:r>
            <a:r>
              <a:rPr lang="pt-BR" sz="1800" b="1" dirty="0">
                <a:solidFill>
                  <a:srgbClr val="FF0000"/>
                </a:solidFill>
              </a:rPr>
              <a:t>10% total</a:t>
            </a:r>
          </a:p>
          <a:p>
            <a:pPr lvl="1" eaLnBrk="1" hangingPunct="1">
              <a:buClr>
                <a:schemeClr val="accent1"/>
              </a:buClr>
            </a:pPr>
            <a:r>
              <a:rPr lang="pt-BR" sz="2400" dirty="0"/>
              <a:t>25 % Projetos Missionários – Calendário </a:t>
            </a:r>
            <a:r>
              <a:rPr lang="pt-BR" sz="1800" b="1" dirty="0">
                <a:solidFill>
                  <a:srgbClr val="FF0000"/>
                </a:solidFill>
              </a:rPr>
              <a:t>10% total</a:t>
            </a:r>
            <a:endParaRPr lang="pt-BR" sz="3600" b="1" dirty="0">
              <a:solidFill>
                <a:srgbClr val="FF0000"/>
              </a:solidFill>
            </a:endParaRPr>
          </a:p>
          <a:p>
            <a:pPr lvl="2" eaLnBrk="1" hangingPunct="1">
              <a:buClr>
                <a:schemeClr val="accent1"/>
              </a:buClr>
              <a:buFont typeface="Wingdings" pitchFamily="2" charset="2"/>
              <a:buNone/>
            </a:pPr>
            <a:endParaRPr lang="pt-BR" sz="2000" dirty="0"/>
          </a:p>
          <a:p>
            <a:pPr lvl="2" eaLnBrk="1" hangingPunct="1">
              <a:buClr>
                <a:schemeClr val="accent1"/>
              </a:buClr>
              <a:buFont typeface="Wingdings" pitchFamily="2" charset="2"/>
              <a:buNone/>
            </a:pPr>
            <a:r>
              <a:rPr lang="pt-BR" sz="2000" dirty="0"/>
              <a:t>	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63649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OFERTAS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03499"/>
            <a:ext cx="8507413" cy="4525963"/>
          </a:xfrm>
        </p:spPr>
        <p:txBody>
          <a:bodyPr/>
          <a:lstStyle/>
          <a:p>
            <a:pPr eaLnBrk="1" hangingPunct="1"/>
            <a:r>
              <a:rPr lang="pt-BR" sz="3600" dirty="0"/>
              <a:t>Distribuição Completa das Ofertas</a:t>
            </a:r>
          </a:p>
          <a:p>
            <a:pPr eaLnBrk="1" hangingPunct="1">
              <a:buFont typeface="Wingdings" pitchFamily="2" charset="2"/>
              <a:buNone/>
            </a:pPr>
            <a:endParaRPr lang="pt-BR" sz="2800" dirty="0"/>
          </a:p>
          <a:p>
            <a:pPr lvl="1" eaLnBrk="1" hangingPunct="1">
              <a:buClr>
                <a:srgbClr val="FF0000"/>
              </a:buClr>
            </a:pPr>
            <a:r>
              <a:rPr lang="pt-BR" sz="3200" dirty="0"/>
              <a:t>60 % Igreja Local</a:t>
            </a:r>
          </a:p>
          <a:p>
            <a:pPr lvl="1" eaLnBrk="1" hangingPunct="1">
              <a:buClr>
                <a:srgbClr val="FF0000"/>
              </a:buClr>
            </a:pPr>
            <a:r>
              <a:rPr lang="pt-BR" sz="3200" dirty="0"/>
              <a:t>20 % Escola Sabatina – Campo Mundial</a:t>
            </a:r>
            <a:endParaRPr lang="pt-BR" sz="2400" b="1" dirty="0"/>
          </a:p>
          <a:p>
            <a:pPr lvl="1" eaLnBrk="1" hangingPunct="1">
              <a:buClr>
                <a:srgbClr val="FF0000"/>
              </a:buClr>
            </a:pPr>
            <a:r>
              <a:rPr lang="pt-BR" sz="3200" dirty="0"/>
              <a:t>10 % Programa Desenvolvimento – ASM</a:t>
            </a:r>
            <a:endParaRPr lang="pt-BR" sz="2400" b="1" dirty="0"/>
          </a:p>
          <a:p>
            <a:pPr lvl="1" eaLnBrk="1" hangingPunct="1">
              <a:buClr>
                <a:srgbClr val="FF0000"/>
              </a:buClr>
            </a:pPr>
            <a:r>
              <a:rPr lang="pt-BR" sz="3200" dirty="0"/>
              <a:t>10 % Projetos Missionários – Calendário</a:t>
            </a:r>
            <a:endParaRPr lang="pt-BR" sz="4400" b="1" dirty="0"/>
          </a:p>
          <a:p>
            <a:pPr lvl="2" eaLnBrk="1" hangingPunct="1">
              <a:buClr>
                <a:schemeClr val="accent1"/>
              </a:buClr>
              <a:buFont typeface="Wingdings" pitchFamily="2" charset="2"/>
              <a:buNone/>
            </a:pPr>
            <a:endParaRPr lang="pt-BR" sz="2800" dirty="0"/>
          </a:p>
          <a:p>
            <a:pPr lvl="2" eaLnBrk="1" hangingPunct="1">
              <a:buClr>
                <a:schemeClr val="accent1"/>
              </a:buClr>
              <a:buFont typeface="Wingdings" pitchFamily="2" charset="2"/>
              <a:buNone/>
            </a:pPr>
            <a:r>
              <a:rPr lang="pt-BR" sz="2000" dirty="0"/>
              <a:t>	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891883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pt-BR" sz="4000" dirty="0"/>
              <a:t>CALENDÁRIO PROJETOS MISSIONÁRIOS</a:t>
            </a:r>
          </a:p>
        </p:txBody>
      </p:sp>
      <p:graphicFrame>
        <p:nvGraphicFramePr>
          <p:cNvPr id="9290" name="Group 74"/>
          <p:cNvGraphicFramePr>
            <a:graphicFrameLocks noGrp="1"/>
          </p:cNvGraphicFramePr>
          <p:nvPr>
            <p:ph type="tbl" idx="1"/>
          </p:nvPr>
        </p:nvGraphicFramePr>
        <p:xfrm>
          <a:off x="468313" y="1888830"/>
          <a:ext cx="8229600" cy="475488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JANEIRO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ASSOCIAÇÃO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FEVEREIRO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ASSOCIAÇÃO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MARÇO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RÁDIO MUNDIAL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ABRIL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ASSOCIAÇÃO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MAIO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FUNDO DE EMERGÊNCIA–ADRA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JUNHO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VOZ DA PROFECIA e TV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JULHO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ASSOCIAÇÃO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AGOSTO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ASSOCIAÇÃO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SETEMBRO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RÁDIO E TV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OUTUBRO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SAÚDE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NOVEMBRO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MISSAO GLOBAL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DEZEMBRO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SOCIEDADE BÍBLICA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77937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ORIENTAÇÃO FINAL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17813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/>
              <a:t>O aspecto financeiro da Obra é de grande importância. </a:t>
            </a:r>
            <a:r>
              <a:rPr lang="pt-BR" b="1" u="sng" dirty="0"/>
              <a:t>Ele não pode ser separado da proclamação da mensagem da salvação</a:t>
            </a:r>
            <a:r>
              <a:rPr lang="pt-BR" b="1" dirty="0"/>
              <a:t>; é realmente uma parte integral dela.</a:t>
            </a:r>
            <a:r>
              <a:rPr lang="pt-BR" sz="2400" b="1" dirty="0"/>
              <a:t> </a:t>
            </a:r>
            <a:r>
              <a:rPr lang="pt-BR" sz="2000" b="1" dirty="0"/>
              <a:t>MI pág.155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766766" y="1103945"/>
          <a:ext cx="7662886" cy="5306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áfico" r:id="rId3" imgW="8610478" imgH="5962701" progId="Excel.Chart.8">
                  <p:link updateAutomatic="1"/>
                </p:oleObj>
              </mc:Choice>
              <mc:Fallback>
                <p:oleObj name="Gráfico" r:id="rId3" imgW="8610478" imgH="5962701" progId="Excel.Chart.8">
                  <p:link updateAutomatic="1"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6" y="1103945"/>
                        <a:ext cx="7662886" cy="53063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PPT sequenc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42910" y="1500174"/>
          <a:ext cx="7829576" cy="4595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lanilha" r:id="rId3" imgW="9277299" imgH="2600310" progId="Excel.Sheet.8">
                  <p:link updateAutomatic="1"/>
                </p:oleObj>
              </mc:Choice>
              <mc:Fallback>
                <p:oleObj name="Planilha" r:id="rId3" imgW="9277299" imgH="2600310" progId="Excel.Sheet.8">
                  <p:link updateAutomatic="1"/>
                  <p:pic>
                    <p:nvPicPr>
                      <p:cNvPr id="20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1500174"/>
                        <a:ext cx="7829576" cy="45958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Props1.xml><?xml version="1.0" encoding="utf-8"?>
<ds:datastoreItem xmlns:ds="http://schemas.openxmlformats.org/officeDocument/2006/customXml" ds:itemID="{B3634764-C202-4612-89B4-772B9DD093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FF4A0D-EBFD-4B0C-881D-D7540BFF37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6f1649-3b29-4e66-9f61-c7959d777f10"/>
    <ds:schemaRef ds:uri="4c625547-d3e8-4d4f-ba75-2cf210feb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E5F5AE-5C32-4A18-BCDC-D668A711C808}">
  <ds:schemaRefs>
    <ds:schemaRef ds:uri="http://schemas.microsoft.com/office/2006/metadata/properties"/>
    <ds:schemaRef ds:uri="http://schemas.microsoft.com/office/infopath/2007/PartnerControls"/>
    <ds:schemaRef ds:uri="426f1649-3b29-4e66-9f61-c7959d777f10"/>
    <ds:schemaRef ds:uri="4c625547-d3e8-4d4f-ba75-2cf210febfa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1506</Words>
  <Application>Microsoft Office PowerPoint</Application>
  <PresentationFormat>Apresentação na tela (4:3)</PresentationFormat>
  <Paragraphs>158</Paragraphs>
  <Slides>26</Slides>
  <Notes>11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slides</vt:lpstr>
      </vt:variant>
      <vt:variant>
        <vt:i4>26</vt:i4>
      </vt:variant>
    </vt:vector>
  </HeadingPairs>
  <TitlesOfParts>
    <vt:vector size="34" baseType="lpstr">
      <vt:lpstr>Arial</vt:lpstr>
      <vt:lpstr>Arial Rounded MT Bold</vt:lpstr>
      <vt:lpstr>Calibri</vt:lpstr>
      <vt:lpstr>Garamond</vt:lpstr>
      <vt:lpstr>Wingdings</vt:lpstr>
      <vt:lpstr>Tema do Office</vt:lpstr>
      <vt:lpstr>ESTATÍSTICA%20SISTEMA%20DE%20SECRETARIA.xls!Idade</vt:lpstr>
      <vt:lpstr>31-FIDELIDADE-DISTRITO%20DA%20UNIVERSITÁRIA.xls!Universitária!L1C1:L17C15</vt:lpstr>
      <vt:lpstr>Apresentação do PowerPoint</vt:lpstr>
      <vt:lpstr>POR QUE ALGUNS NÃO DIZIMAM</vt:lpstr>
      <vt:lpstr>RAZÕES DO HOMEM RETER OS DÍZIMOS</vt:lpstr>
      <vt:lpstr>RAZÕES DO HOMEM RETER OS DÍZIMOS</vt:lpstr>
      <vt:lpstr>EGOÍSMO E SEU RESULTADO</vt:lpstr>
      <vt:lpstr>O MAIOR CRIME DO UNIVERSO</vt:lpstr>
      <vt:lpstr>COMO ADVENTISTAS SOMOS UM POVO POBRE?</vt:lpstr>
      <vt:lpstr>Qual é o segredo do sucesso?</vt:lpstr>
      <vt:lpstr>Qual é o segredo do sucesso?</vt:lpstr>
      <vt:lpstr>O RESULTADO DA FIDELIDADE</vt:lpstr>
      <vt:lpstr>O RESULTADO DA FIDELIDADE</vt:lpstr>
      <vt:lpstr>Apresentação do PowerPoint</vt:lpstr>
      <vt:lpstr>Apresentação do PowerPoint</vt:lpstr>
      <vt:lpstr>BASE BÍBLICA</vt:lpstr>
      <vt:lpstr>BASE NO ESPÍRITO DE PROFECIA</vt:lpstr>
      <vt:lpstr>NOSSA MORDOMIA</vt:lpstr>
      <vt:lpstr>DISTRIBUIÇÃO GERAL DOS DÍZIMOS</vt:lpstr>
      <vt:lpstr>DISTRIBUIÇÃO DOS DÍZIMOS NA ASSOCIAÇÃO</vt:lpstr>
      <vt:lpstr>DISTRIBUIÇÃO OFERTAS</vt:lpstr>
      <vt:lpstr>DISTRIBUIÇÃO OFERTAS</vt:lpstr>
      <vt:lpstr>DISTRIBUIÇÃO OFERTAS</vt:lpstr>
      <vt:lpstr>DISTRIBUIÇÃO OFERTAS</vt:lpstr>
      <vt:lpstr>CALENDÁRIO PROJETOS MISSIONÁRIOS</vt:lpstr>
      <vt:lpstr>ORIENTAÇÃO FINAL 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Daniel Grubert</dc:creator>
  <cp:lastModifiedBy>UNeB - ACe - Nino Souza</cp:lastModifiedBy>
  <cp:revision>8</cp:revision>
  <dcterms:created xsi:type="dcterms:W3CDTF">2008-11-07T22:21:12Z</dcterms:created>
  <dcterms:modified xsi:type="dcterms:W3CDTF">2025-06-13T09:00:21Z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  <property fmtid="{D5CDD505-2E9C-101B-9397-08002B2CF9AE}" pid="3" name="MediaServiceImageTags">
    <vt:lpwstr/>
  </property>
</Properties>
</file>